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1" r:id="rId4"/>
  </p:sldMasterIdLst>
  <p:notesMasterIdLst>
    <p:notesMasterId r:id="rId37"/>
  </p:notesMasterIdLst>
  <p:handoutMasterIdLst>
    <p:handoutMasterId r:id="rId38"/>
  </p:handoutMasterIdLst>
  <p:sldIdLst>
    <p:sldId id="258" r:id="rId5"/>
    <p:sldId id="261" r:id="rId6"/>
    <p:sldId id="272" r:id="rId7"/>
    <p:sldId id="310" r:id="rId8"/>
    <p:sldId id="311" r:id="rId9"/>
    <p:sldId id="312" r:id="rId10"/>
    <p:sldId id="313" r:id="rId11"/>
    <p:sldId id="314" r:id="rId12"/>
    <p:sldId id="326" r:id="rId13"/>
    <p:sldId id="325" r:id="rId14"/>
    <p:sldId id="294" r:id="rId15"/>
    <p:sldId id="300" r:id="rId16"/>
    <p:sldId id="301" r:id="rId17"/>
    <p:sldId id="302" r:id="rId18"/>
    <p:sldId id="303" r:id="rId19"/>
    <p:sldId id="304" r:id="rId20"/>
    <p:sldId id="305" r:id="rId21"/>
    <p:sldId id="306" r:id="rId22"/>
    <p:sldId id="307" r:id="rId23"/>
    <p:sldId id="308" r:id="rId24"/>
    <p:sldId id="295" r:id="rId25"/>
    <p:sldId id="309" r:id="rId26"/>
    <p:sldId id="297" r:id="rId27"/>
    <p:sldId id="273" r:id="rId28"/>
    <p:sldId id="274" r:id="rId29"/>
    <p:sldId id="275" r:id="rId30"/>
    <p:sldId id="276" r:id="rId31"/>
    <p:sldId id="277" r:id="rId32"/>
    <p:sldId id="278" r:id="rId33"/>
    <p:sldId id="279" r:id="rId34"/>
    <p:sldId id="290" r:id="rId35"/>
    <p:sldId id="293" r:id="rId36"/>
  </p:sldIdLst>
  <p:sldSz cx="9144000" cy="6858000" type="screen4x3"/>
  <p:notesSz cx="6797675" cy="9926638"/>
  <p:defaultTextStyle>
    <a:defPPr>
      <a:defRPr lang="sv-SE"/>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351">
          <p15:clr>
            <a:srgbClr val="A4A3A4"/>
          </p15:clr>
        </p15:guide>
        <p15:guide id="4" orient="horz" pos="738">
          <p15:clr>
            <a:srgbClr val="A4A3A4"/>
          </p15:clr>
        </p15:guide>
        <p15:guide id="5" orient="horz" pos="3376">
          <p15:clr>
            <a:srgbClr val="A4A3A4"/>
          </p15:clr>
        </p15:guide>
        <p15:guide id="6" pos="3758">
          <p15:clr>
            <a:srgbClr val="A4A3A4"/>
          </p15:clr>
        </p15:guide>
        <p15:guide id="7" pos="472">
          <p15:clr>
            <a:srgbClr val="A4A3A4"/>
          </p15:clr>
        </p15:guide>
        <p15:guide id="8" orient="horz" pos="3472">
          <p15:clr>
            <a:srgbClr val="A4A3A4"/>
          </p15:clr>
        </p15:guide>
        <p15:guide id="9" pos="132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0540"/>
    <a:srgbClr val="83D0F5"/>
    <a:srgbClr val="009FE3"/>
    <a:srgbClr val="0092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69" autoAdjust="0"/>
    <p:restoredTop sz="92258" autoAdjust="0"/>
  </p:normalViewPr>
  <p:slideViewPr>
    <p:cSldViewPr>
      <p:cViewPr varScale="1">
        <p:scale>
          <a:sx n="134" d="100"/>
          <a:sy n="134" d="100"/>
        </p:scale>
        <p:origin x="1864" y="192"/>
      </p:cViewPr>
      <p:guideLst>
        <p:guide orient="horz" pos="2160"/>
        <p:guide pos="2880"/>
        <p:guide orient="horz" pos="1351"/>
        <p:guide orient="horz" pos="738"/>
        <p:guide orient="horz" pos="3376"/>
        <p:guide pos="3758"/>
        <p:guide pos="472"/>
        <p:guide orient="horz" pos="3472"/>
        <p:guide pos="13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snapToObjects="1">
      <p:cViewPr>
        <p:scale>
          <a:sx n="177" d="100"/>
          <a:sy n="177" d="100"/>
        </p:scale>
        <p:origin x="2744" y="-4264"/>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9B0C80B-2E00-E245-8959-CF9A4E211698}" type="datetimeFigureOut">
              <a:rPr lang="sv-SE" smtClean="0"/>
              <a:t>2024-05-28</a:t>
            </a:fld>
            <a:endParaRPr lang="sv-SE"/>
          </a:p>
        </p:txBody>
      </p:sp>
      <p:sp>
        <p:nvSpPr>
          <p:cNvPr id="4" name="Platshållare för sidfot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45EBBE6E-A1AE-514D-9CE4-8D02D0E7FFE9}" type="slidenum">
              <a:rPr lang="sv-SE" smtClean="0"/>
              <a:t>‹#›</a:t>
            </a:fld>
            <a:endParaRPr lang="sv-SE"/>
          </a:p>
        </p:txBody>
      </p:sp>
    </p:spTree>
    <p:extLst>
      <p:ext uri="{BB962C8B-B14F-4D97-AF65-F5344CB8AC3E}">
        <p14:creationId xmlns:p14="http://schemas.microsoft.com/office/powerpoint/2010/main" val="42884713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6400" cy="495300"/>
          </a:xfrm>
          <a:prstGeom prst="rect">
            <a:avLst/>
          </a:prstGeom>
        </p:spPr>
        <p:txBody>
          <a:bodyPr vert="horz" lIns="95562" tIns="47781" rIns="95562" bIns="47781" rtlCol="0"/>
          <a:lstStyle>
            <a:lvl1pPr algn="l" eaLnBrk="1" fontAlgn="auto" hangingPunct="1">
              <a:spcBef>
                <a:spcPts val="0"/>
              </a:spcBef>
              <a:spcAft>
                <a:spcPts val="0"/>
              </a:spcAft>
              <a:defRPr sz="1300">
                <a:latin typeface="+mn-lt"/>
                <a:cs typeface="+mn-cs"/>
              </a:defRPr>
            </a:lvl1pPr>
          </a:lstStyle>
          <a:p>
            <a:pPr>
              <a:defRPr/>
            </a:pPr>
            <a:endParaRPr lang="sv-SE"/>
          </a:p>
        </p:txBody>
      </p:sp>
      <p:sp>
        <p:nvSpPr>
          <p:cNvPr id="3" name="Platshållare för datum 2"/>
          <p:cNvSpPr>
            <a:spLocks noGrp="1"/>
          </p:cNvSpPr>
          <p:nvPr>
            <p:ph type="dt" idx="1"/>
          </p:nvPr>
        </p:nvSpPr>
        <p:spPr>
          <a:xfrm>
            <a:off x="3849688" y="0"/>
            <a:ext cx="2946400" cy="495300"/>
          </a:xfrm>
          <a:prstGeom prst="rect">
            <a:avLst/>
          </a:prstGeom>
        </p:spPr>
        <p:txBody>
          <a:bodyPr vert="horz" lIns="95562" tIns="47781" rIns="95562" bIns="47781" rtlCol="0"/>
          <a:lstStyle>
            <a:lvl1pPr algn="r" eaLnBrk="1" fontAlgn="auto" hangingPunct="1">
              <a:spcBef>
                <a:spcPts val="0"/>
              </a:spcBef>
              <a:spcAft>
                <a:spcPts val="0"/>
              </a:spcAft>
              <a:defRPr sz="1300">
                <a:latin typeface="+mn-lt"/>
                <a:cs typeface="+mn-cs"/>
              </a:defRPr>
            </a:lvl1pPr>
          </a:lstStyle>
          <a:p>
            <a:pPr>
              <a:defRPr/>
            </a:pPr>
            <a:fld id="{C86BFE1E-5443-4144-8282-A4FF9A5B5E4F}" type="datetimeFigureOut">
              <a:rPr lang="sv-SE"/>
              <a:pPr>
                <a:defRPr/>
              </a:pPr>
              <a:t>2024-05-28</a:t>
            </a:fld>
            <a:endParaRPr lang="sv-SE"/>
          </a:p>
        </p:txBody>
      </p:sp>
      <p:sp>
        <p:nvSpPr>
          <p:cNvPr id="4" name="Platshållare för bildobjekt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5562" tIns="47781" rIns="95562" bIns="47781" rtlCol="0" anchor="ctr"/>
          <a:lstStyle/>
          <a:p>
            <a:pPr lvl="0"/>
            <a:endParaRPr lang="sv-SE" noProof="0"/>
          </a:p>
        </p:txBody>
      </p:sp>
      <p:sp>
        <p:nvSpPr>
          <p:cNvPr id="5" name="Platshållare för anteckningar 4"/>
          <p:cNvSpPr>
            <a:spLocks noGrp="1"/>
          </p:cNvSpPr>
          <p:nvPr>
            <p:ph type="body" sz="quarter" idx="3"/>
          </p:nvPr>
        </p:nvSpPr>
        <p:spPr>
          <a:xfrm>
            <a:off x="679450" y="4714875"/>
            <a:ext cx="5438775" cy="4467225"/>
          </a:xfrm>
          <a:prstGeom prst="rect">
            <a:avLst/>
          </a:prstGeom>
        </p:spPr>
        <p:txBody>
          <a:bodyPr vert="horz" lIns="95562" tIns="47781" rIns="95562" bIns="47781" rtlCol="0">
            <a:normAutofit/>
          </a:bodyPr>
          <a:lstStyle/>
          <a:p>
            <a:pPr lvl="0"/>
            <a:r>
              <a:rPr lang="sv-SE" noProof="0" dirty="0"/>
              <a:t>Klicka här för att ändra format på bakgrundstexten</a:t>
            </a:r>
          </a:p>
          <a:p>
            <a:pPr lvl="1"/>
            <a:r>
              <a:rPr lang="sv-SE" noProof="0" dirty="0"/>
              <a:t>Nivå två</a:t>
            </a:r>
          </a:p>
          <a:p>
            <a:pPr lvl="2"/>
            <a:r>
              <a:rPr lang="sv-SE" noProof="0" dirty="0"/>
              <a:t>Nivå tre</a:t>
            </a:r>
          </a:p>
          <a:p>
            <a:pPr lvl="3"/>
            <a:r>
              <a:rPr lang="sv-SE" noProof="0" dirty="0"/>
              <a:t>Nivå fyra</a:t>
            </a:r>
          </a:p>
          <a:p>
            <a:pPr lvl="4"/>
            <a:r>
              <a:rPr lang="sv-SE" noProof="0" dirty="0"/>
              <a:t>Nivå fem</a:t>
            </a:r>
          </a:p>
        </p:txBody>
      </p:sp>
      <p:sp>
        <p:nvSpPr>
          <p:cNvPr id="6" name="Platshållare för sidfot 5"/>
          <p:cNvSpPr>
            <a:spLocks noGrp="1"/>
          </p:cNvSpPr>
          <p:nvPr>
            <p:ph type="ftr" sz="quarter" idx="4"/>
          </p:nvPr>
        </p:nvSpPr>
        <p:spPr>
          <a:xfrm>
            <a:off x="0" y="9429750"/>
            <a:ext cx="2946400" cy="495300"/>
          </a:xfrm>
          <a:prstGeom prst="rect">
            <a:avLst/>
          </a:prstGeom>
        </p:spPr>
        <p:txBody>
          <a:bodyPr vert="horz" lIns="95562" tIns="47781" rIns="95562" bIns="47781" rtlCol="0" anchor="b"/>
          <a:lstStyle>
            <a:lvl1pPr algn="l" eaLnBrk="1" fontAlgn="auto" hangingPunct="1">
              <a:spcBef>
                <a:spcPts val="0"/>
              </a:spcBef>
              <a:spcAft>
                <a:spcPts val="0"/>
              </a:spcAft>
              <a:defRPr sz="1300">
                <a:latin typeface="+mn-lt"/>
                <a:cs typeface="+mn-cs"/>
              </a:defRPr>
            </a:lvl1pPr>
          </a:lstStyle>
          <a:p>
            <a:pPr>
              <a:defRPr/>
            </a:pPr>
            <a:endParaRPr lang="sv-SE"/>
          </a:p>
        </p:txBody>
      </p:sp>
      <p:sp>
        <p:nvSpPr>
          <p:cNvPr id="7" name="Platshållare för bildnummer 6"/>
          <p:cNvSpPr>
            <a:spLocks noGrp="1"/>
          </p:cNvSpPr>
          <p:nvPr>
            <p:ph type="sldNum" sz="quarter" idx="5"/>
          </p:nvPr>
        </p:nvSpPr>
        <p:spPr>
          <a:xfrm>
            <a:off x="3849688" y="9429750"/>
            <a:ext cx="2946400" cy="495300"/>
          </a:xfrm>
          <a:prstGeom prst="rect">
            <a:avLst/>
          </a:prstGeom>
        </p:spPr>
        <p:txBody>
          <a:bodyPr vert="horz" wrap="square" lIns="95562" tIns="47781" rIns="95562" bIns="47781"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67184777-D1BC-4C58-8801-0124144F45A9}" type="slidenum">
              <a:rPr lang="sv-SE" altLang="sv-SE"/>
              <a:pPr>
                <a:defRPr/>
              </a:pPr>
              <a:t>‹#›</a:t>
            </a:fld>
            <a:endParaRPr lang="sv-SE" altLang="sv-SE"/>
          </a:p>
        </p:txBody>
      </p:sp>
    </p:spTree>
    <p:extLst>
      <p:ext uri="{BB962C8B-B14F-4D97-AF65-F5344CB8AC3E}">
        <p14:creationId xmlns:p14="http://schemas.microsoft.com/office/powerpoint/2010/main" val="33580516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Verdana"/>
        <a:ea typeface="+mn-ea"/>
        <a:cs typeface="Verdana"/>
      </a:defRPr>
    </a:lvl1pPr>
    <a:lvl2pPr marL="457200" algn="l" rtl="0" eaLnBrk="0" fontAlgn="base" hangingPunct="0">
      <a:spcBef>
        <a:spcPct val="30000"/>
      </a:spcBef>
      <a:spcAft>
        <a:spcPct val="0"/>
      </a:spcAft>
      <a:defRPr sz="1000" kern="1200">
        <a:solidFill>
          <a:schemeClr val="tx1"/>
        </a:solidFill>
        <a:latin typeface="Verdana"/>
        <a:ea typeface="+mn-ea"/>
        <a:cs typeface="Verdana"/>
      </a:defRPr>
    </a:lvl2pPr>
    <a:lvl3pPr marL="914400" algn="l" rtl="0" eaLnBrk="0" fontAlgn="base" hangingPunct="0">
      <a:spcBef>
        <a:spcPct val="30000"/>
      </a:spcBef>
      <a:spcAft>
        <a:spcPct val="0"/>
      </a:spcAft>
      <a:defRPr sz="1000" kern="1200">
        <a:solidFill>
          <a:schemeClr val="tx1"/>
        </a:solidFill>
        <a:latin typeface="Verdana"/>
        <a:ea typeface="+mn-ea"/>
        <a:cs typeface="Verdana"/>
      </a:defRPr>
    </a:lvl3pPr>
    <a:lvl4pPr marL="1371600" algn="l" rtl="0" eaLnBrk="0" fontAlgn="base" hangingPunct="0">
      <a:spcBef>
        <a:spcPct val="30000"/>
      </a:spcBef>
      <a:spcAft>
        <a:spcPct val="0"/>
      </a:spcAft>
      <a:defRPr sz="1000" kern="1200">
        <a:solidFill>
          <a:schemeClr val="tx1"/>
        </a:solidFill>
        <a:latin typeface="Verdana"/>
        <a:ea typeface="+mn-ea"/>
        <a:cs typeface="Verdana"/>
      </a:defRPr>
    </a:lvl4pPr>
    <a:lvl5pPr marL="1828800" algn="l" rtl="0" eaLnBrk="0" fontAlgn="base" hangingPunct="0">
      <a:spcBef>
        <a:spcPct val="30000"/>
      </a:spcBef>
      <a:spcAft>
        <a:spcPct val="0"/>
      </a:spcAft>
      <a:defRPr sz="1000" kern="1200">
        <a:solidFill>
          <a:schemeClr val="tx1"/>
        </a:solidFill>
        <a:latin typeface="Verdana"/>
        <a:ea typeface="+mn-ea"/>
        <a:cs typeface="Verdan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slutarokalinjen.org/"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www.1177.se/Tema/Halsa/Alkohol-och-tobak/Om-Rokfri/"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C28EA0B-566B-4B39-81C6-5790E5496B27}" type="slidenum">
              <a:rPr lang="sv-SE" altLang="sv-SE" sz="1300" smtClean="0"/>
              <a:pPr>
                <a:spcBef>
                  <a:spcPct val="0"/>
                </a:spcBef>
              </a:pPr>
              <a:t>1</a:t>
            </a:fld>
            <a:endParaRPr lang="sv-SE" altLang="sv-SE" sz="1300"/>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124" name="Rectangle 3"/>
          <p:cNvSpPr>
            <a:spLocks noGrp="1" noChangeArrowheads="1"/>
          </p:cNvSpPr>
          <p:nvPr>
            <p:ph type="body" idx="1"/>
          </p:nvPr>
        </p:nvSpPr>
        <p:spPr bwMode="auto">
          <a:xfrm>
            <a:off x="679450" y="4714875"/>
            <a:ext cx="5438775" cy="44672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normAutofit/>
          </a:bodyPr>
          <a:lstStyle/>
          <a:p>
            <a:pPr>
              <a:lnSpc>
                <a:spcPct val="100000"/>
              </a:lnSpc>
              <a:spcBef>
                <a:spcPct val="0"/>
              </a:spcBef>
              <a:buFontTx/>
              <a:buNone/>
            </a:pPr>
            <a:endParaRPr lang="sv-SE" altLang="sv-SE" sz="900" dirty="0"/>
          </a:p>
        </p:txBody>
      </p:sp>
    </p:spTree>
    <p:extLst>
      <p:ext uri="{BB962C8B-B14F-4D97-AF65-F5344CB8AC3E}">
        <p14:creationId xmlns:p14="http://schemas.microsoft.com/office/powerpoint/2010/main" val="19650702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a:lnSpc>
                <a:spcPct val="110000"/>
              </a:lnSpc>
              <a:spcBef>
                <a:spcPts val="0"/>
              </a:spcBef>
            </a:pPr>
            <a:r>
              <a:rPr lang="sv-SE" sz="900" kern="1200" dirty="0">
                <a:solidFill>
                  <a:schemeClr val="tx1"/>
                </a:solidFill>
                <a:effectLst/>
              </a:rPr>
              <a:t>Forskningen kring hjärtsvikt fokuserar på att ge drabbade personer ett bättre och längre liv. </a:t>
            </a:r>
          </a:p>
          <a:p>
            <a:pPr>
              <a:lnSpc>
                <a:spcPct val="110000"/>
              </a:lnSpc>
              <a:spcBef>
                <a:spcPts val="0"/>
              </a:spcBef>
            </a:pPr>
            <a:endParaRPr lang="sv-SE" sz="900" kern="1200" dirty="0">
              <a:solidFill>
                <a:schemeClr val="tx1"/>
              </a:solidFill>
              <a:effectLst/>
            </a:endParaRPr>
          </a:p>
          <a:p>
            <a:pPr>
              <a:lnSpc>
                <a:spcPct val="110000"/>
              </a:lnSpc>
              <a:spcBef>
                <a:spcPts val="0"/>
              </a:spcBef>
            </a:pPr>
            <a:r>
              <a:rPr lang="sv-SE" sz="900" kern="1200" dirty="0">
                <a:solidFill>
                  <a:schemeClr val="tx1"/>
                </a:solidFill>
                <a:effectLst/>
              </a:rPr>
              <a:t>Stora framsteg har gjorts de senaste decennierna. </a:t>
            </a:r>
          </a:p>
          <a:p>
            <a:pPr>
              <a:lnSpc>
                <a:spcPct val="110000"/>
              </a:lnSpc>
              <a:spcBef>
                <a:spcPts val="0"/>
              </a:spcBef>
            </a:pPr>
            <a:endParaRPr lang="sv-SE" sz="900" kern="1200" dirty="0">
              <a:solidFill>
                <a:schemeClr val="tx1"/>
              </a:solidFill>
              <a:effectLst/>
            </a:endParaRPr>
          </a:p>
          <a:p>
            <a:pPr>
              <a:lnSpc>
                <a:spcPct val="110000"/>
              </a:lnSpc>
              <a:spcBef>
                <a:spcPts val="0"/>
              </a:spcBef>
            </a:pPr>
            <a:r>
              <a:rPr lang="sv-SE" sz="900" kern="1200" dirty="0">
                <a:solidFill>
                  <a:schemeClr val="tx1"/>
                </a:solidFill>
                <a:effectLst/>
              </a:rPr>
              <a:t>Nya, effektiva läkemedel mot hjärtsvikt har tagits fram med betydande behandlingsvinster. </a:t>
            </a:r>
          </a:p>
          <a:p>
            <a:pPr>
              <a:lnSpc>
                <a:spcPct val="110000"/>
              </a:lnSpc>
              <a:spcBef>
                <a:spcPts val="0"/>
              </a:spcBef>
            </a:pPr>
            <a:endParaRPr lang="sv-SE" sz="900" kern="1200" dirty="0">
              <a:solidFill>
                <a:schemeClr val="tx1"/>
              </a:solidFill>
              <a:effectLst/>
            </a:endParaRPr>
          </a:p>
          <a:p>
            <a:pPr>
              <a:lnSpc>
                <a:spcPct val="110000"/>
              </a:lnSpc>
              <a:spcBef>
                <a:spcPts val="0"/>
              </a:spcBef>
            </a:pPr>
            <a:r>
              <a:rPr lang="sv-SE" sz="900" kern="1200" dirty="0">
                <a:solidFill>
                  <a:schemeClr val="tx1"/>
                </a:solidFill>
                <a:effectLst/>
              </a:rPr>
              <a:t>Även diagnostiken har förbättrats vilket gör att läkaren kan ställa rätt diagnos snabbare och därmed sätta in insatser tidigare.</a:t>
            </a:r>
          </a:p>
        </p:txBody>
      </p:sp>
      <p:sp>
        <p:nvSpPr>
          <p:cNvPr id="4" name="Platshållare för bildnummer 3"/>
          <p:cNvSpPr>
            <a:spLocks noGrp="1"/>
          </p:cNvSpPr>
          <p:nvPr>
            <p:ph type="sldNum" sz="quarter" idx="10"/>
          </p:nvPr>
        </p:nvSpPr>
        <p:spPr/>
        <p:txBody>
          <a:bodyPr/>
          <a:lstStyle/>
          <a:p>
            <a:pPr>
              <a:defRPr/>
            </a:pPr>
            <a:fld id="{67184777-D1BC-4C58-8801-0124144F45A9}" type="slidenum">
              <a:rPr lang="sv-SE" altLang="sv-SE" smtClean="0"/>
              <a:pPr>
                <a:defRPr/>
              </a:pPr>
              <a:t>10</a:t>
            </a:fld>
            <a:endParaRPr lang="sv-SE" altLang="sv-SE"/>
          </a:p>
        </p:txBody>
      </p:sp>
    </p:spTree>
    <p:extLst>
      <p:ext uri="{BB962C8B-B14F-4D97-AF65-F5344CB8AC3E}">
        <p14:creationId xmlns:p14="http://schemas.microsoft.com/office/powerpoint/2010/main" val="22889475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sz="900" dirty="0"/>
              <a:t>Denna bild inleder ett nytt pass.</a:t>
            </a:r>
          </a:p>
        </p:txBody>
      </p:sp>
      <p:sp>
        <p:nvSpPr>
          <p:cNvPr id="4" name="Platshållare för bildnummer 3"/>
          <p:cNvSpPr>
            <a:spLocks noGrp="1"/>
          </p:cNvSpPr>
          <p:nvPr>
            <p:ph type="sldNum" sz="quarter" idx="10"/>
          </p:nvPr>
        </p:nvSpPr>
        <p:spPr/>
        <p:txBody>
          <a:bodyPr/>
          <a:lstStyle/>
          <a:p>
            <a:pPr>
              <a:defRPr/>
            </a:pPr>
            <a:fld id="{67184777-D1BC-4C58-8801-0124144F45A9}" type="slidenum">
              <a:rPr lang="sv-SE" altLang="sv-SE" smtClean="0"/>
              <a:pPr>
                <a:defRPr/>
              </a:pPr>
              <a:t>11</a:t>
            </a:fld>
            <a:endParaRPr lang="sv-SE" altLang="sv-SE"/>
          </a:p>
        </p:txBody>
      </p:sp>
    </p:spTree>
    <p:extLst>
      <p:ext uri="{BB962C8B-B14F-4D97-AF65-F5344CB8AC3E}">
        <p14:creationId xmlns:p14="http://schemas.microsoft.com/office/powerpoint/2010/main" val="39837920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lvl="0"/>
            <a:r>
              <a:rPr lang="sv-SE" sz="900" b="1" kern="1200" dirty="0">
                <a:solidFill>
                  <a:schemeClr val="tx1"/>
                </a:solidFill>
                <a:effectLst/>
              </a:rPr>
              <a:t>Rökning förvärrar hjärtsvikt genom att:</a:t>
            </a:r>
          </a:p>
          <a:p>
            <a:pPr marL="171450" lvl="0" indent="-171450">
              <a:buFont typeface="Arial" panose="020B0604020202020204" pitchFamily="34" charset="0"/>
              <a:buChar char="•"/>
            </a:pPr>
            <a:r>
              <a:rPr lang="sv-SE" sz="900" kern="1200" dirty="0">
                <a:solidFill>
                  <a:schemeClr val="tx1"/>
                </a:solidFill>
                <a:effectLst/>
              </a:rPr>
              <a:t>Kolmonoxid försämrar syreupptagningsförmågan </a:t>
            </a:r>
          </a:p>
          <a:p>
            <a:pPr marL="171450" lvl="0" indent="-171450">
              <a:buFont typeface="Arial" panose="020B0604020202020204" pitchFamily="34" charset="0"/>
              <a:buChar char="•"/>
            </a:pPr>
            <a:r>
              <a:rPr lang="sv-SE" sz="900" kern="1200" dirty="0">
                <a:solidFill>
                  <a:schemeClr val="tx1"/>
                </a:solidFill>
                <a:effectLst/>
              </a:rPr>
              <a:t>Nikotin ger kärlsammandragningar och ökar motståndet för hjärtat</a:t>
            </a:r>
          </a:p>
          <a:p>
            <a:pPr marL="171450" lvl="0" indent="-171450">
              <a:buFont typeface="Arial" panose="020B0604020202020204" pitchFamily="34" charset="0"/>
              <a:buChar char="•"/>
            </a:pPr>
            <a:r>
              <a:rPr lang="sv-SE" sz="900" kern="1200" dirty="0">
                <a:solidFill>
                  <a:schemeClr val="tx1"/>
                </a:solidFill>
                <a:effectLst/>
              </a:rPr>
              <a:t>Ansamlingar av fett och kalk i blodkärlen – ökar risken för blodproppsbildning</a:t>
            </a:r>
          </a:p>
          <a:p>
            <a:endParaRPr lang="sv-SE" sz="900" dirty="0"/>
          </a:p>
          <a:p>
            <a:r>
              <a:rPr lang="sv-SE" sz="900" b="1" dirty="0"/>
              <a:t>Fördelarna med rökstopp är:</a:t>
            </a:r>
          </a:p>
          <a:p>
            <a:pPr marL="171450" indent="-171450">
              <a:buFont typeface="Arial"/>
              <a:buChar char="•"/>
            </a:pPr>
            <a:r>
              <a:rPr lang="sv-SE" sz="900" dirty="0"/>
              <a:t>Blodtryck och puls normaliseras</a:t>
            </a:r>
          </a:p>
          <a:p>
            <a:pPr marL="171450" indent="-171450">
              <a:buFont typeface="Arial"/>
              <a:buChar char="•"/>
            </a:pPr>
            <a:r>
              <a:rPr lang="sv-SE" sz="900" dirty="0"/>
              <a:t>Risk för hjärtinfarkt minskar</a:t>
            </a:r>
          </a:p>
          <a:p>
            <a:pPr marL="171450" indent="-171450">
              <a:buFont typeface="Arial"/>
              <a:buChar char="•"/>
            </a:pPr>
            <a:r>
              <a:rPr lang="sv-SE" sz="900" dirty="0"/>
              <a:t>Risk för blodpropp minskar</a:t>
            </a:r>
          </a:p>
          <a:p>
            <a:pPr marL="171450" indent="-171450">
              <a:buFont typeface="Arial"/>
              <a:buChar char="•"/>
            </a:pPr>
            <a:r>
              <a:rPr lang="sv-SE" sz="900" dirty="0"/>
              <a:t>Livslängden ökar</a:t>
            </a:r>
          </a:p>
          <a:p>
            <a:pPr marL="171450" indent="-171450">
              <a:buFont typeface="Arial"/>
              <a:buChar char="•"/>
            </a:pPr>
            <a:r>
              <a:rPr lang="sv-SE" sz="900" dirty="0"/>
              <a:t>Minskar risk för cancer</a:t>
            </a:r>
          </a:p>
          <a:p>
            <a:pPr marL="171450" indent="-171450">
              <a:buFont typeface="Arial"/>
              <a:buChar char="•"/>
            </a:pPr>
            <a:r>
              <a:rPr lang="sv-SE" sz="900" dirty="0"/>
              <a:t>Bättre immunförsvar</a:t>
            </a:r>
          </a:p>
          <a:p>
            <a:pPr marL="171450" indent="-171450">
              <a:buFontTx/>
              <a:buChar char="-"/>
            </a:pPr>
            <a:endParaRPr lang="sv-SE" sz="900" dirty="0"/>
          </a:p>
          <a:p>
            <a:pPr marL="0" indent="0">
              <a:buFontTx/>
              <a:buNone/>
            </a:pPr>
            <a:r>
              <a:rPr lang="sv-SE" sz="900" b="1" dirty="0"/>
              <a:t>Hjälp att sluta röka:</a:t>
            </a:r>
          </a:p>
          <a:p>
            <a:pPr marL="171450" indent="-171450" fontAlgn="base">
              <a:buFont typeface="Arial" panose="020B0604020202020204" pitchFamily="34" charset="0"/>
              <a:buChar char="•"/>
            </a:pPr>
            <a:r>
              <a:rPr lang="sv-SE" sz="900" b="0" i="0" kern="1200" dirty="0">
                <a:solidFill>
                  <a:schemeClr val="tx1"/>
                </a:solidFill>
                <a:effectLst/>
              </a:rPr>
              <a:t>Sluta-Röka-Linjen Ring 020-84 00 00 eller</a:t>
            </a:r>
            <a:r>
              <a:rPr lang="sv-SE" sz="900" b="0" i="0" kern="1200" baseline="0" dirty="0">
                <a:solidFill>
                  <a:schemeClr val="tx1"/>
                </a:solidFill>
                <a:effectLst/>
              </a:rPr>
              <a:t> </a:t>
            </a:r>
            <a:r>
              <a:rPr lang="sv-SE" sz="900" b="0" i="0" u="none" strike="noStrike" kern="1200" dirty="0">
                <a:solidFill>
                  <a:schemeClr val="tx1"/>
                </a:solidFill>
                <a:effectLst/>
                <a:hlinkClick r:id="rId3"/>
              </a:rPr>
              <a:t>www.slutarokalinjen.org</a:t>
            </a:r>
            <a:r>
              <a:rPr lang="sv-SE" sz="900" b="0" i="0" kern="1200" dirty="0">
                <a:solidFill>
                  <a:schemeClr val="tx1"/>
                </a:solidFill>
                <a:effectLst/>
              </a:rPr>
              <a:t>. </a:t>
            </a:r>
          </a:p>
          <a:p>
            <a:pPr marL="171450" indent="-171450" fontAlgn="base">
              <a:buFont typeface="Arial" panose="020B0604020202020204" pitchFamily="34" charset="0"/>
              <a:buChar char="•"/>
            </a:pPr>
            <a:r>
              <a:rPr lang="sv-SE" sz="900" b="0" i="0" kern="1200" dirty="0">
                <a:solidFill>
                  <a:schemeClr val="tx1"/>
                </a:solidFill>
                <a:effectLst/>
              </a:rPr>
              <a:t>1177 Vårdguidens interaktiva tjänst </a:t>
            </a:r>
            <a:r>
              <a:rPr lang="sv-SE" sz="900" b="0" i="0" u="none" strike="noStrike" kern="1200" dirty="0">
                <a:solidFill>
                  <a:schemeClr val="tx1"/>
                </a:solidFill>
                <a:effectLst/>
                <a:hlinkClick r:id="rId4"/>
              </a:rPr>
              <a:t>Rökfri</a:t>
            </a:r>
            <a:r>
              <a:rPr lang="sv-SE" sz="900" b="0" i="0" kern="1200" dirty="0">
                <a:solidFill>
                  <a:schemeClr val="tx1"/>
                </a:solidFill>
                <a:effectLst/>
              </a:rPr>
              <a:t>. </a:t>
            </a:r>
          </a:p>
          <a:p>
            <a:pPr marL="171450" indent="-171450" fontAlgn="base">
              <a:buFont typeface="Arial" panose="020B0604020202020204" pitchFamily="34" charset="0"/>
              <a:buChar char="•"/>
            </a:pPr>
            <a:r>
              <a:rPr lang="sv-SE" sz="900" b="0" i="0" kern="1200" dirty="0">
                <a:solidFill>
                  <a:schemeClr val="tx1"/>
                </a:solidFill>
                <a:effectLst/>
              </a:rPr>
              <a:t>På vårdcentraler</a:t>
            </a:r>
            <a:r>
              <a:rPr lang="sv-SE" sz="900" b="0" i="0" kern="1200" baseline="0" dirty="0">
                <a:solidFill>
                  <a:schemeClr val="tx1"/>
                </a:solidFill>
                <a:effectLst/>
              </a:rPr>
              <a:t> </a:t>
            </a:r>
            <a:r>
              <a:rPr lang="sv-SE" sz="900" b="0" i="0" kern="1200" dirty="0">
                <a:solidFill>
                  <a:schemeClr val="tx1"/>
                </a:solidFill>
                <a:effectLst/>
              </a:rPr>
              <a:t>finns många duktiga sjuksköterskor som är särskilt utbildade i tobaksavvänjning.</a:t>
            </a:r>
            <a:endParaRPr lang="sv-SE" sz="900" dirty="0"/>
          </a:p>
        </p:txBody>
      </p:sp>
      <p:sp>
        <p:nvSpPr>
          <p:cNvPr id="4" name="Platshållare för bildnummer 3"/>
          <p:cNvSpPr>
            <a:spLocks noGrp="1"/>
          </p:cNvSpPr>
          <p:nvPr>
            <p:ph type="sldNum" sz="quarter" idx="10"/>
          </p:nvPr>
        </p:nvSpPr>
        <p:spPr/>
        <p:txBody>
          <a:bodyPr/>
          <a:lstStyle/>
          <a:p>
            <a:pPr>
              <a:defRPr/>
            </a:pPr>
            <a:fld id="{67184777-D1BC-4C58-8801-0124144F45A9}" type="slidenum">
              <a:rPr lang="sv-SE" altLang="sv-SE" smtClean="0"/>
              <a:pPr>
                <a:defRPr/>
              </a:pPr>
              <a:t>12</a:t>
            </a:fld>
            <a:endParaRPr lang="sv-SE" altLang="sv-SE"/>
          </a:p>
        </p:txBody>
      </p:sp>
    </p:spTree>
    <p:extLst>
      <p:ext uri="{BB962C8B-B14F-4D97-AF65-F5344CB8AC3E}">
        <p14:creationId xmlns:p14="http://schemas.microsoft.com/office/powerpoint/2010/main" val="13642531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917575" y="744538"/>
            <a:ext cx="4962525" cy="3722687"/>
          </a:xfrm>
        </p:spPr>
      </p:sp>
      <p:sp>
        <p:nvSpPr>
          <p:cNvPr id="3" name="Platshållare för anteckningar 2"/>
          <p:cNvSpPr>
            <a:spLocks noGrp="1"/>
          </p:cNvSpPr>
          <p:nvPr>
            <p:ph type="body" idx="1"/>
          </p:nvPr>
        </p:nvSpPr>
        <p:spPr/>
        <p:txBody>
          <a:bodyPr>
            <a:normAutofit/>
          </a:bodyPr>
          <a:lstStyle/>
          <a:p>
            <a:r>
              <a:rPr lang="sv-SE" sz="900" b="1" i="0" kern="1200" dirty="0">
                <a:solidFill>
                  <a:schemeClr val="tx1"/>
                </a:solidFill>
                <a:effectLst/>
              </a:rPr>
              <a:t>Uppgift</a:t>
            </a:r>
            <a:r>
              <a:rPr lang="sv-SE" sz="900" b="1" i="0" kern="1200" baseline="0" dirty="0">
                <a:solidFill>
                  <a:schemeClr val="tx1"/>
                </a:solidFill>
                <a:effectLst/>
              </a:rPr>
              <a:t> 2</a:t>
            </a:r>
            <a:r>
              <a:rPr lang="sv-SE" sz="900" i="0" kern="1200" baseline="0" dirty="0">
                <a:solidFill>
                  <a:schemeClr val="tx1"/>
                </a:solidFill>
                <a:effectLst/>
              </a:rPr>
              <a:t>: Sant och falskt om rökning</a:t>
            </a:r>
          </a:p>
          <a:p>
            <a:endParaRPr lang="sv-SE" sz="900" b="0" i="0" kern="1200" baseline="0" dirty="0">
              <a:solidFill>
                <a:schemeClr val="tx1"/>
              </a:solidFill>
              <a:effectLst/>
            </a:endParaRPr>
          </a:p>
          <a:p>
            <a:r>
              <a:rPr lang="sv-SE" sz="900" b="1" i="0" kern="1200" baseline="0" dirty="0">
                <a:solidFill>
                  <a:schemeClr val="tx1"/>
                </a:solidFill>
                <a:effectLst/>
              </a:rPr>
              <a:t>Tid:</a:t>
            </a:r>
            <a:r>
              <a:rPr lang="sv-SE" sz="900" b="1" i="0" kern="1200" dirty="0">
                <a:solidFill>
                  <a:schemeClr val="tx1"/>
                </a:solidFill>
                <a:effectLst/>
              </a:rPr>
              <a:t> </a:t>
            </a:r>
            <a:r>
              <a:rPr lang="sv-SE" sz="900" b="0" i="0" kern="1200" baseline="0" dirty="0">
                <a:solidFill>
                  <a:schemeClr val="tx1"/>
                </a:solidFill>
                <a:effectLst/>
              </a:rPr>
              <a:t>5 min</a:t>
            </a:r>
          </a:p>
          <a:p>
            <a:pPr marL="171450" indent="-171450" rtl="0">
              <a:buFont typeface="Arial"/>
              <a:buChar char="•"/>
            </a:pPr>
            <a:r>
              <a:rPr lang="sv-SE" sz="900" b="0" i="0" u="none" strike="noStrike" kern="1200" baseline="0" dirty="0">
                <a:solidFill>
                  <a:schemeClr val="tx1"/>
                </a:solidFill>
              </a:rPr>
              <a:t>PPT-bild är animerad.</a:t>
            </a:r>
          </a:p>
          <a:p>
            <a:pPr marL="171450" indent="-171450" rtl="0">
              <a:buFont typeface="Arial"/>
              <a:buChar char="•"/>
            </a:pPr>
            <a:r>
              <a:rPr lang="sv-SE" sz="900" b="0" i="0" u="none" strike="noStrike" kern="1200" baseline="0" dirty="0">
                <a:solidFill>
                  <a:schemeClr val="tx1"/>
                </a:solidFill>
              </a:rPr>
              <a:t>Ställ en fråga i taget till gruppen.</a:t>
            </a:r>
          </a:p>
          <a:p>
            <a:pPr marL="171450" indent="-171450" rtl="0">
              <a:buFont typeface="Arial"/>
              <a:buChar char="•"/>
            </a:pPr>
            <a:r>
              <a:rPr lang="sv-SE" sz="900" b="0" i="0" u="none" strike="noStrike" kern="1200" baseline="0" dirty="0">
                <a:solidFill>
                  <a:schemeClr val="tx1"/>
                </a:solidFill>
              </a:rPr>
              <a:t>Klicka på piltangenten för rätt svar.</a:t>
            </a:r>
          </a:p>
          <a:p>
            <a:endParaRPr lang="sv-SE" sz="900" b="0" i="0" kern="1200" baseline="0" dirty="0">
              <a:solidFill>
                <a:schemeClr val="tx1"/>
              </a:solidFill>
              <a:effectLst/>
            </a:endParaRPr>
          </a:p>
          <a:p>
            <a:r>
              <a:rPr lang="sv-SE" sz="900" b="1" i="0" kern="1200" baseline="0" dirty="0">
                <a:solidFill>
                  <a:schemeClr val="tx1"/>
                </a:solidFill>
                <a:effectLst/>
              </a:rPr>
              <a:t>Syfte:</a:t>
            </a:r>
          </a:p>
          <a:p>
            <a:r>
              <a:rPr lang="sv-SE" sz="900" b="0" i="0" kern="1200" baseline="0" dirty="0">
                <a:solidFill>
                  <a:schemeClr val="tx1"/>
                </a:solidFill>
                <a:effectLst/>
              </a:rPr>
              <a:t>Att förklara de positiva effekterna av rökstopp utan att använda pekpinnar.</a:t>
            </a:r>
            <a:endParaRPr lang="sv-SE" sz="900" b="0" i="0" kern="1200" dirty="0">
              <a:solidFill>
                <a:schemeClr val="tx1"/>
              </a:solidFill>
              <a:effectLst/>
            </a:endParaRPr>
          </a:p>
          <a:p>
            <a:endParaRPr lang="sv-SE" sz="900" b="0" i="0" kern="1200" dirty="0">
              <a:solidFill>
                <a:schemeClr val="tx1"/>
              </a:solidFill>
              <a:effectLst/>
            </a:endParaRPr>
          </a:p>
          <a:p>
            <a:pPr marL="0" indent="0">
              <a:buFont typeface="Arial" panose="020B0604020202020204" pitchFamily="34" charset="0"/>
              <a:buNone/>
            </a:pPr>
            <a:r>
              <a:rPr lang="sv-SE" sz="900" b="1" i="0" kern="1200" dirty="0">
                <a:solidFill>
                  <a:schemeClr val="tx1"/>
                </a:solidFill>
                <a:effectLst/>
              </a:rPr>
              <a:t>Rätt svar:</a:t>
            </a:r>
          </a:p>
          <a:p>
            <a:pPr marL="0" indent="0">
              <a:buFont typeface="Arial" panose="020B0604020202020204" pitchFamily="34" charset="0"/>
              <a:buNone/>
            </a:pPr>
            <a:r>
              <a:rPr lang="sv-SE" sz="900" b="1" i="0" kern="1200" dirty="0">
                <a:solidFill>
                  <a:schemeClr val="tx1"/>
                </a:solidFill>
                <a:effectLst/>
              </a:rPr>
              <a:t>1</a:t>
            </a:r>
            <a:r>
              <a:rPr lang="sv-SE" sz="900" b="0" i="0" kern="1200" baseline="0" dirty="0">
                <a:solidFill>
                  <a:schemeClr val="tx1"/>
                </a:solidFill>
                <a:effectLst/>
              </a:rPr>
              <a:t> = </a:t>
            </a:r>
            <a:r>
              <a:rPr lang="sv-SE" sz="900" b="0" i="0" kern="1200" dirty="0">
                <a:solidFill>
                  <a:schemeClr val="tx1"/>
                </a:solidFill>
                <a:effectLst/>
              </a:rPr>
              <a:t>Sant. </a:t>
            </a:r>
            <a:r>
              <a:rPr lang="sv-SE" sz="900" dirty="0"/>
              <a:t>  </a:t>
            </a:r>
            <a:r>
              <a:rPr lang="sv-SE" sz="900" b="1" i="0" kern="1200" dirty="0">
                <a:solidFill>
                  <a:schemeClr val="tx1"/>
                </a:solidFill>
                <a:effectLst/>
              </a:rPr>
              <a:t>2</a:t>
            </a:r>
            <a:r>
              <a:rPr lang="sv-SE" sz="900" b="0" i="0" kern="1200" dirty="0">
                <a:solidFill>
                  <a:schemeClr val="tx1"/>
                </a:solidFill>
                <a:effectLst/>
              </a:rPr>
              <a:t> = Sant.  </a:t>
            </a:r>
            <a:r>
              <a:rPr lang="sv-SE" sz="900" b="1" i="0" kern="1200" dirty="0">
                <a:solidFill>
                  <a:schemeClr val="tx1"/>
                </a:solidFill>
                <a:effectLst/>
              </a:rPr>
              <a:t> 3 </a:t>
            </a:r>
            <a:r>
              <a:rPr lang="sv-SE" sz="900" b="0" i="0" kern="1200" dirty="0">
                <a:solidFill>
                  <a:schemeClr val="tx1"/>
                </a:solidFill>
                <a:effectLst/>
              </a:rPr>
              <a:t>= Falskt.   </a:t>
            </a:r>
            <a:r>
              <a:rPr lang="sv-SE" sz="900" b="1" i="0" kern="1200" dirty="0">
                <a:solidFill>
                  <a:schemeClr val="tx1"/>
                </a:solidFill>
                <a:effectLst/>
              </a:rPr>
              <a:t>4</a:t>
            </a:r>
            <a:r>
              <a:rPr lang="sv-SE" sz="900" b="0" i="0" kern="1200" dirty="0">
                <a:solidFill>
                  <a:schemeClr val="tx1"/>
                </a:solidFill>
                <a:effectLst/>
              </a:rPr>
              <a:t> = Sant.   </a:t>
            </a:r>
            <a:r>
              <a:rPr lang="sv-SE" sz="900" b="1" i="0" kern="1200" dirty="0">
                <a:solidFill>
                  <a:schemeClr val="tx1"/>
                </a:solidFill>
                <a:effectLst/>
              </a:rPr>
              <a:t>5</a:t>
            </a:r>
            <a:r>
              <a:rPr lang="sv-SE" sz="900" b="0" i="0" kern="1200" dirty="0">
                <a:solidFill>
                  <a:schemeClr val="tx1"/>
                </a:solidFill>
                <a:effectLst/>
              </a:rPr>
              <a:t> = Sant.   </a:t>
            </a:r>
            <a:r>
              <a:rPr lang="sv-SE" sz="900" b="1" i="0" kern="1200" dirty="0">
                <a:solidFill>
                  <a:schemeClr val="tx1"/>
                </a:solidFill>
                <a:effectLst/>
              </a:rPr>
              <a:t>6</a:t>
            </a:r>
            <a:r>
              <a:rPr lang="sv-SE" sz="900" b="0" i="0" kern="1200" baseline="0" dirty="0">
                <a:solidFill>
                  <a:schemeClr val="tx1"/>
                </a:solidFill>
                <a:effectLst/>
              </a:rPr>
              <a:t> = Falskt. </a:t>
            </a:r>
            <a:r>
              <a:rPr lang="sv-SE" sz="900" b="0" i="0" kern="1200" dirty="0">
                <a:solidFill>
                  <a:schemeClr val="tx1"/>
                </a:solidFill>
                <a:effectLst/>
              </a:rPr>
              <a:t>  </a:t>
            </a:r>
            <a:r>
              <a:rPr lang="sv-SE" sz="900" b="1" i="0" kern="1200" baseline="0" dirty="0">
                <a:solidFill>
                  <a:schemeClr val="tx1"/>
                </a:solidFill>
                <a:effectLst/>
              </a:rPr>
              <a:t>7</a:t>
            </a:r>
            <a:r>
              <a:rPr lang="sv-SE" sz="900" b="0" i="0" kern="1200" baseline="0" dirty="0">
                <a:solidFill>
                  <a:schemeClr val="tx1"/>
                </a:solidFill>
                <a:effectLst/>
              </a:rPr>
              <a:t> = Sant</a:t>
            </a:r>
            <a:r>
              <a:rPr lang="sv-SE" sz="900" dirty="0"/>
              <a:t>.    </a:t>
            </a:r>
          </a:p>
          <a:p>
            <a:pPr marL="0" indent="0">
              <a:buFont typeface="Arial" panose="020B0604020202020204" pitchFamily="34" charset="0"/>
              <a:buNone/>
            </a:pPr>
            <a:r>
              <a:rPr lang="sv-SE" sz="900" b="1" i="0" kern="1200" baseline="0" dirty="0">
                <a:solidFill>
                  <a:schemeClr val="tx1"/>
                </a:solidFill>
                <a:effectLst/>
              </a:rPr>
              <a:t>8</a:t>
            </a:r>
            <a:r>
              <a:rPr lang="sv-SE" sz="900" b="0" i="0" kern="1200" baseline="0" dirty="0">
                <a:solidFill>
                  <a:schemeClr val="tx1"/>
                </a:solidFill>
                <a:effectLst/>
              </a:rPr>
              <a:t> = Falskt.  </a:t>
            </a:r>
            <a:r>
              <a:rPr lang="sv-SE" sz="900" b="1" i="0" kern="1200" baseline="0" dirty="0">
                <a:solidFill>
                  <a:schemeClr val="tx1"/>
                </a:solidFill>
                <a:effectLst/>
              </a:rPr>
              <a:t> 9 </a:t>
            </a:r>
            <a:r>
              <a:rPr lang="sv-SE" sz="900" b="0" i="0" kern="1200" baseline="0" dirty="0">
                <a:solidFill>
                  <a:schemeClr val="tx1"/>
                </a:solidFill>
                <a:effectLst/>
              </a:rPr>
              <a:t>= Sant.   </a:t>
            </a:r>
            <a:r>
              <a:rPr lang="sv-SE" sz="900" b="1" i="0" kern="1200" baseline="0" dirty="0">
                <a:solidFill>
                  <a:schemeClr val="tx1"/>
                </a:solidFill>
                <a:effectLst/>
              </a:rPr>
              <a:t>10</a:t>
            </a:r>
            <a:r>
              <a:rPr lang="sv-SE" sz="900" b="0" i="0" kern="1200" baseline="0" dirty="0">
                <a:solidFill>
                  <a:schemeClr val="tx1"/>
                </a:solidFill>
                <a:effectLst/>
              </a:rPr>
              <a:t> = Sant.</a:t>
            </a:r>
            <a:endParaRPr lang="sv-SE" sz="900" b="0" i="0" kern="1200" dirty="0">
              <a:solidFill>
                <a:schemeClr val="tx1"/>
              </a:solidFill>
              <a:effectLst/>
            </a:endParaRPr>
          </a:p>
          <a:p>
            <a:pPr marL="171450" indent="-171450">
              <a:buFont typeface="Arial" panose="020B0604020202020204" pitchFamily="34" charset="0"/>
              <a:buChar char="•"/>
            </a:pPr>
            <a:endParaRPr lang="sv-SE" sz="900" b="0" i="0" kern="1200" dirty="0">
              <a:solidFill>
                <a:schemeClr val="tx1"/>
              </a:solidFill>
              <a:effectLst/>
            </a:endParaRPr>
          </a:p>
          <a:p>
            <a:pPr marL="0" indent="0">
              <a:buNone/>
            </a:pPr>
            <a:endParaRPr lang="sv-SE" sz="900" b="0" dirty="0"/>
          </a:p>
        </p:txBody>
      </p:sp>
      <p:sp>
        <p:nvSpPr>
          <p:cNvPr id="4" name="Platshållare för bildnummer 3"/>
          <p:cNvSpPr>
            <a:spLocks noGrp="1"/>
          </p:cNvSpPr>
          <p:nvPr>
            <p:ph type="sldNum" sz="quarter" idx="10"/>
          </p:nvPr>
        </p:nvSpPr>
        <p:spPr/>
        <p:txBody>
          <a:bodyPr/>
          <a:lstStyle/>
          <a:p>
            <a:pPr>
              <a:defRPr/>
            </a:pPr>
            <a:fld id="{67184777-D1BC-4C58-8801-0124144F45A9}" type="slidenum">
              <a:rPr lang="sv-SE" altLang="sv-SE" smtClean="0"/>
              <a:pPr>
                <a:defRPr/>
              </a:pPr>
              <a:t>13</a:t>
            </a:fld>
            <a:endParaRPr lang="sv-SE" altLang="sv-SE"/>
          </a:p>
        </p:txBody>
      </p:sp>
    </p:spTree>
    <p:extLst>
      <p:ext uri="{BB962C8B-B14F-4D97-AF65-F5344CB8AC3E}">
        <p14:creationId xmlns:p14="http://schemas.microsoft.com/office/powerpoint/2010/main" val="23625342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rtl="0">
              <a:lnSpc>
                <a:spcPct val="110000"/>
              </a:lnSpc>
            </a:pPr>
            <a:r>
              <a:rPr lang="sv-SE" sz="900" b="0" i="0" u="none" strike="noStrike" kern="1200" baseline="0" dirty="0">
                <a:solidFill>
                  <a:schemeClr val="tx1"/>
                </a:solidFill>
                <a:latin typeface="Verdana"/>
                <a:ea typeface="+mn-ea"/>
                <a:cs typeface="Verdana"/>
              </a:rPr>
              <a:t>Vid hjärtsvikt är det vanligt att man samlar på sig vätska i kroppen. Försämrad genomblödning i njurarna leder till att kroppen samlar på sig vatten och salt vilket i sin tur leder till att man går upp i vikt. </a:t>
            </a:r>
          </a:p>
          <a:p>
            <a:pPr rtl="0">
              <a:lnSpc>
                <a:spcPct val="110000"/>
              </a:lnSpc>
            </a:pPr>
            <a:endParaRPr lang="sv-SE" sz="900" b="0" i="0" u="none" strike="noStrike" kern="1200" baseline="0" dirty="0">
              <a:solidFill>
                <a:schemeClr val="tx1"/>
              </a:solidFill>
              <a:latin typeface="Verdana"/>
              <a:ea typeface="+mn-ea"/>
              <a:cs typeface="Verdana"/>
            </a:endParaRPr>
          </a:p>
          <a:p>
            <a:pPr rtl="0">
              <a:lnSpc>
                <a:spcPct val="110000"/>
              </a:lnSpc>
            </a:pPr>
            <a:r>
              <a:rPr lang="sv-SE" sz="900" b="0" i="0" u="none" strike="noStrike" kern="1200" baseline="0" dirty="0">
                <a:solidFill>
                  <a:schemeClr val="tx1"/>
                </a:solidFill>
                <a:latin typeface="Verdana"/>
                <a:ea typeface="+mn-ea"/>
                <a:cs typeface="Verdana"/>
              </a:rPr>
              <a:t>När man har för mycket vätska i kroppen påverkas hjärtat negativt eftersom det behöver arbeta hårdare för att få runt allt blod. Hjärtats muskulatur slits och hjärtats förmåga påverkas negativt. Hjärtat orkar helt enkelt inte lika mycket och blir sämre och sämre</a:t>
            </a:r>
            <a:r>
              <a:rPr lang="sv-SE" sz="900" kern="1200" baseline="0" dirty="0">
                <a:solidFill>
                  <a:schemeClr val="tx1"/>
                </a:solidFill>
                <a:effectLst/>
                <a:latin typeface="Verdana"/>
                <a:ea typeface="+mn-ea"/>
                <a:cs typeface="Verdana"/>
              </a:rPr>
              <a:t>. </a:t>
            </a:r>
          </a:p>
          <a:p>
            <a:pPr>
              <a:lnSpc>
                <a:spcPct val="110000"/>
              </a:lnSpc>
            </a:pPr>
            <a:endParaRPr lang="sv-SE" sz="900" kern="1200" baseline="0" dirty="0">
              <a:solidFill>
                <a:schemeClr val="tx1"/>
              </a:solidFill>
              <a:effectLst/>
              <a:latin typeface="Verdana"/>
              <a:ea typeface="+mn-ea"/>
              <a:cs typeface="Verdana"/>
            </a:endParaRPr>
          </a:p>
          <a:p>
            <a:pPr>
              <a:lnSpc>
                <a:spcPct val="110000"/>
              </a:lnSpc>
            </a:pPr>
            <a:r>
              <a:rPr lang="sv-SE" sz="900" b="1" kern="1200" baseline="0" dirty="0">
                <a:solidFill>
                  <a:schemeClr val="tx1"/>
                </a:solidFill>
                <a:effectLst/>
                <a:latin typeface="Verdana"/>
                <a:ea typeface="+mn-ea"/>
                <a:cs typeface="Verdana"/>
              </a:rPr>
              <a:t>Symtom på vätska i kroppen är:</a:t>
            </a:r>
          </a:p>
          <a:p>
            <a:pPr marL="171450" indent="-171450">
              <a:lnSpc>
                <a:spcPct val="110000"/>
              </a:lnSpc>
              <a:buFont typeface="Arial"/>
              <a:buChar char="•"/>
            </a:pPr>
            <a:r>
              <a:rPr lang="sv-SE" sz="900" kern="1200" baseline="0" dirty="0">
                <a:solidFill>
                  <a:schemeClr val="tx1"/>
                </a:solidFill>
                <a:effectLst/>
                <a:latin typeface="Verdana"/>
                <a:ea typeface="+mn-ea"/>
                <a:cs typeface="Verdana"/>
              </a:rPr>
              <a:t>Viktuppgång på kort tid</a:t>
            </a:r>
          </a:p>
          <a:p>
            <a:pPr marL="171450" indent="-171450">
              <a:lnSpc>
                <a:spcPct val="110000"/>
              </a:lnSpc>
              <a:buFont typeface="Arial"/>
              <a:buChar char="•"/>
            </a:pPr>
            <a:r>
              <a:rPr lang="sv-SE" sz="900" kern="1200" baseline="0" dirty="0">
                <a:solidFill>
                  <a:schemeClr val="tx1"/>
                </a:solidFill>
                <a:effectLst/>
                <a:latin typeface="Verdana"/>
                <a:ea typeface="+mn-ea"/>
                <a:cs typeface="Verdana"/>
              </a:rPr>
              <a:t>Svullnad i ben och buk</a:t>
            </a:r>
          </a:p>
          <a:p>
            <a:pPr marL="171450" indent="-171450">
              <a:lnSpc>
                <a:spcPct val="110000"/>
              </a:lnSpc>
              <a:buFont typeface="Arial"/>
              <a:buChar char="•"/>
            </a:pPr>
            <a:r>
              <a:rPr lang="sv-SE" sz="900" kern="1200" baseline="0" dirty="0">
                <a:solidFill>
                  <a:schemeClr val="tx1"/>
                </a:solidFill>
                <a:effectLst/>
                <a:latin typeface="Verdana"/>
                <a:ea typeface="+mn-ea"/>
                <a:cs typeface="Verdana"/>
              </a:rPr>
              <a:t>Ökad andfåddhet</a:t>
            </a:r>
          </a:p>
        </p:txBody>
      </p:sp>
      <p:sp>
        <p:nvSpPr>
          <p:cNvPr id="4" name="Platshållare för bildnummer 3"/>
          <p:cNvSpPr>
            <a:spLocks noGrp="1"/>
          </p:cNvSpPr>
          <p:nvPr>
            <p:ph type="sldNum" sz="quarter" idx="10"/>
          </p:nvPr>
        </p:nvSpPr>
        <p:spPr/>
        <p:txBody>
          <a:bodyPr/>
          <a:lstStyle/>
          <a:p>
            <a:pPr>
              <a:defRPr/>
            </a:pPr>
            <a:fld id="{67184777-D1BC-4C58-8801-0124144F45A9}" type="slidenum">
              <a:rPr lang="sv-SE" altLang="sv-SE" smtClean="0"/>
              <a:pPr>
                <a:defRPr/>
              </a:pPr>
              <a:t>14</a:t>
            </a:fld>
            <a:endParaRPr lang="sv-SE" altLang="sv-SE"/>
          </a:p>
        </p:txBody>
      </p:sp>
    </p:spTree>
    <p:extLst>
      <p:ext uri="{BB962C8B-B14F-4D97-AF65-F5344CB8AC3E}">
        <p14:creationId xmlns:p14="http://schemas.microsoft.com/office/powerpoint/2010/main" val="32401490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10000"/>
              </a:lnSpc>
            </a:pPr>
            <a:r>
              <a:rPr lang="sv-SE" sz="900" b="1" i="0" kern="1200" dirty="0">
                <a:solidFill>
                  <a:schemeClr val="tx1"/>
                </a:solidFill>
                <a:effectLst/>
                <a:latin typeface="Verdana"/>
                <a:ea typeface="+mn-ea"/>
                <a:cs typeface="Verdana"/>
              </a:rPr>
              <a:t>Viktkontroll varje dag</a:t>
            </a:r>
          </a:p>
          <a:p>
            <a:pPr>
              <a:lnSpc>
                <a:spcPct val="110000"/>
              </a:lnSpc>
            </a:pPr>
            <a:r>
              <a:rPr lang="sv-SE" sz="900" kern="1200" dirty="0">
                <a:solidFill>
                  <a:schemeClr val="tx1"/>
                </a:solidFill>
                <a:effectLst/>
                <a:latin typeface="Verdana"/>
                <a:ea typeface="+mn-ea"/>
                <a:cs typeface="Verdana"/>
              </a:rPr>
              <a:t>Ett bra sätt att hålla koll på eventuella vätskeansamlingar är att väga sig varje dag. </a:t>
            </a:r>
          </a:p>
          <a:p>
            <a:pPr>
              <a:lnSpc>
                <a:spcPct val="110000"/>
              </a:lnSpc>
            </a:pPr>
            <a:r>
              <a:rPr lang="sv-SE" sz="900" kern="1200" dirty="0">
                <a:solidFill>
                  <a:schemeClr val="tx1"/>
                </a:solidFill>
                <a:effectLst/>
                <a:latin typeface="Verdana"/>
                <a:ea typeface="+mn-ea"/>
                <a:cs typeface="Verdana"/>
              </a:rPr>
              <a:t>Går man upp i vikt snabbt kan det vara ett tecken på att man binder för mycket vätska.</a:t>
            </a:r>
          </a:p>
          <a:p>
            <a:pPr>
              <a:lnSpc>
                <a:spcPct val="110000"/>
              </a:lnSpc>
            </a:pPr>
            <a:r>
              <a:rPr lang="sv-SE" sz="900" kern="1200" dirty="0">
                <a:solidFill>
                  <a:schemeClr val="tx1"/>
                </a:solidFill>
                <a:effectLst/>
                <a:latin typeface="Verdana"/>
                <a:ea typeface="+mn-ea"/>
                <a:cs typeface="Verdana"/>
              </a:rPr>
              <a:t> </a:t>
            </a:r>
          </a:p>
          <a:p>
            <a:pPr>
              <a:lnSpc>
                <a:spcPct val="110000"/>
              </a:lnSpc>
            </a:pPr>
            <a:r>
              <a:rPr lang="sv-SE" sz="900" kern="1200" dirty="0">
                <a:solidFill>
                  <a:schemeClr val="tx1"/>
                </a:solidFill>
                <a:effectLst/>
                <a:latin typeface="Verdana"/>
                <a:ea typeface="+mn-ea"/>
                <a:cs typeface="Verdana"/>
              </a:rPr>
              <a:t>Man ska väga sig varje morgon med samma förutsättningar för bästa möjliga jämförelse:</a:t>
            </a:r>
          </a:p>
          <a:p>
            <a:pPr marL="171450" lvl="0" indent="-171450">
              <a:lnSpc>
                <a:spcPct val="110000"/>
              </a:lnSpc>
              <a:buFont typeface="Arial" panose="020B0604020202020204" pitchFamily="34" charset="0"/>
              <a:buChar char="•"/>
            </a:pPr>
            <a:r>
              <a:rPr lang="sv-SE" sz="900" kern="1200" dirty="0">
                <a:solidFill>
                  <a:schemeClr val="tx1"/>
                </a:solidFill>
                <a:effectLst/>
                <a:latin typeface="Verdana"/>
                <a:ea typeface="+mn-ea"/>
                <a:cs typeface="Verdana"/>
              </a:rPr>
              <a:t>Varje morgon när man går upp</a:t>
            </a:r>
          </a:p>
          <a:p>
            <a:pPr marL="171450" lvl="0" indent="-171450">
              <a:lnSpc>
                <a:spcPct val="110000"/>
              </a:lnSpc>
              <a:buFont typeface="Arial" panose="020B0604020202020204" pitchFamily="34" charset="0"/>
              <a:buChar char="•"/>
            </a:pPr>
            <a:r>
              <a:rPr lang="sv-SE" sz="900" kern="1200" dirty="0">
                <a:solidFill>
                  <a:schemeClr val="tx1"/>
                </a:solidFill>
                <a:effectLst/>
                <a:latin typeface="Verdana"/>
                <a:ea typeface="+mn-ea"/>
                <a:cs typeface="Verdana"/>
              </a:rPr>
              <a:t>Utan kläder</a:t>
            </a:r>
          </a:p>
          <a:p>
            <a:pPr marL="171450" lvl="0" indent="-171450">
              <a:lnSpc>
                <a:spcPct val="110000"/>
              </a:lnSpc>
              <a:buFont typeface="Arial" panose="020B0604020202020204" pitchFamily="34" charset="0"/>
              <a:buChar char="•"/>
            </a:pPr>
            <a:r>
              <a:rPr lang="sv-SE" sz="900" kern="1200" dirty="0">
                <a:solidFill>
                  <a:schemeClr val="tx1"/>
                </a:solidFill>
                <a:effectLst/>
                <a:latin typeface="Verdana"/>
                <a:ea typeface="+mn-ea"/>
                <a:cs typeface="Verdana"/>
              </a:rPr>
              <a:t>Efter man kissat</a:t>
            </a:r>
          </a:p>
          <a:p>
            <a:pPr marL="171450" lvl="0" indent="-171450">
              <a:lnSpc>
                <a:spcPct val="110000"/>
              </a:lnSpc>
              <a:buFont typeface="Arial" panose="020B0604020202020204" pitchFamily="34" charset="0"/>
              <a:buChar char="•"/>
            </a:pPr>
            <a:r>
              <a:rPr lang="sv-SE" sz="900" kern="1200" dirty="0">
                <a:solidFill>
                  <a:schemeClr val="tx1"/>
                </a:solidFill>
                <a:effectLst/>
                <a:latin typeface="Verdana"/>
                <a:ea typeface="+mn-ea"/>
                <a:cs typeface="Verdana"/>
              </a:rPr>
              <a:t>Före frukost</a:t>
            </a:r>
          </a:p>
          <a:p>
            <a:pPr>
              <a:lnSpc>
                <a:spcPct val="110000"/>
              </a:lnSpc>
            </a:pPr>
            <a:r>
              <a:rPr lang="sv-SE" sz="900" kern="1200" dirty="0">
                <a:solidFill>
                  <a:schemeClr val="tx1"/>
                </a:solidFill>
                <a:effectLst/>
                <a:latin typeface="Verdana"/>
                <a:ea typeface="+mn-ea"/>
                <a:cs typeface="Verdana"/>
              </a:rPr>
              <a:t> </a:t>
            </a:r>
          </a:p>
          <a:p>
            <a:pPr>
              <a:lnSpc>
                <a:spcPct val="110000"/>
              </a:lnSpc>
            </a:pPr>
            <a:r>
              <a:rPr lang="sv-SE" sz="900" b="1" kern="1200" dirty="0">
                <a:solidFill>
                  <a:schemeClr val="tx1"/>
                </a:solidFill>
                <a:effectLst/>
                <a:latin typeface="Verdana"/>
                <a:ea typeface="+mn-ea"/>
                <a:cs typeface="Verdana"/>
              </a:rPr>
              <a:t>Varningstecken!</a:t>
            </a:r>
          </a:p>
          <a:p>
            <a:pPr>
              <a:lnSpc>
                <a:spcPct val="110000"/>
              </a:lnSpc>
            </a:pPr>
            <a:r>
              <a:rPr lang="sv-SE" sz="900" kern="1200" dirty="0">
                <a:solidFill>
                  <a:schemeClr val="tx1"/>
                </a:solidFill>
                <a:effectLst/>
                <a:latin typeface="Verdana"/>
                <a:ea typeface="+mn-ea"/>
                <a:cs typeface="Verdana"/>
              </a:rPr>
              <a:t>Går man upp mer än 2 kilo på 3 dygn är det dags att reagera:</a:t>
            </a:r>
          </a:p>
          <a:p>
            <a:pPr marL="171450" indent="-171450">
              <a:lnSpc>
                <a:spcPct val="110000"/>
              </a:lnSpc>
              <a:buFont typeface="Arial" panose="020B0604020202020204" pitchFamily="34" charset="0"/>
              <a:buChar char="•"/>
            </a:pPr>
            <a:r>
              <a:rPr lang="sv-SE" sz="900" kern="1200" baseline="0" dirty="0">
                <a:solidFill>
                  <a:schemeClr val="tx1"/>
                </a:solidFill>
                <a:effectLst/>
                <a:latin typeface="Verdana"/>
                <a:ea typeface="+mn-ea"/>
                <a:cs typeface="Verdana"/>
              </a:rPr>
              <a:t>Behandla dig själv med vätskedrivande medel om du fått instruktioner av din läkare/sjuksköterska</a:t>
            </a:r>
          </a:p>
          <a:p>
            <a:pPr marL="171450" indent="-171450">
              <a:lnSpc>
                <a:spcPct val="110000"/>
              </a:lnSpc>
              <a:buFont typeface="Arial" panose="020B0604020202020204" pitchFamily="34" charset="0"/>
              <a:buChar char="•"/>
            </a:pPr>
            <a:r>
              <a:rPr lang="sv-SE" sz="900" kern="1200" baseline="0" dirty="0">
                <a:solidFill>
                  <a:schemeClr val="tx1"/>
                </a:solidFill>
                <a:effectLst/>
                <a:latin typeface="Verdana"/>
                <a:ea typeface="+mn-ea"/>
                <a:cs typeface="Verdana"/>
              </a:rPr>
              <a:t>Kontakta din läkare/sjuksköterska och berätta om din viktuppgång</a:t>
            </a:r>
            <a:endParaRPr lang="sv-SE" sz="900" kern="1200" dirty="0">
              <a:solidFill>
                <a:schemeClr val="tx1"/>
              </a:solidFill>
              <a:effectLst/>
              <a:latin typeface="Verdana"/>
              <a:ea typeface="+mn-ea"/>
              <a:cs typeface="Verdana"/>
            </a:endParaRPr>
          </a:p>
          <a:p>
            <a:pPr>
              <a:lnSpc>
                <a:spcPct val="110000"/>
              </a:lnSpc>
            </a:pPr>
            <a:endParaRPr lang="sv-SE" dirty="0"/>
          </a:p>
        </p:txBody>
      </p:sp>
      <p:sp>
        <p:nvSpPr>
          <p:cNvPr id="4" name="Platshållare för bildnummer 3"/>
          <p:cNvSpPr>
            <a:spLocks noGrp="1"/>
          </p:cNvSpPr>
          <p:nvPr>
            <p:ph type="sldNum" sz="quarter" idx="10"/>
          </p:nvPr>
        </p:nvSpPr>
        <p:spPr/>
        <p:txBody>
          <a:bodyPr/>
          <a:lstStyle/>
          <a:p>
            <a:pPr>
              <a:defRPr/>
            </a:pPr>
            <a:fld id="{67184777-D1BC-4C58-8801-0124144F45A9}" type="slidenum">
              <a:rPr lang="sv-SE" altLang="sv-SE" smtClean="0"/>
              <a:pPr>
                <a:defRPr/>
              </a:pPr>
              <a:t>15</a:t>
            </a:fld>
            <a:endParaRPr lang="sv-SE" altLang="sv-SE"/>
          </a:p>
        </p:txBody>
      </p:sp>
    </p:spTree>
    <p:extLst>
      <p:ext uri="{BB962C8B-B14F-4D97-AF65-F5344CB8AC3E}">
        <p14:creationId xmlns:p14="http://schemas.microsoft.com/office/powerpoint/2010/main" val="21678887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79450" y="4714875"/>
            <a:ext cx="5438775" cy="4467225"/>
          </a:xfrm>
        </p:spPr>
        <p:txBody>
          <a:bodyPr>
            <a:normAutofit fontScale="92500" lnSpcReduction="10000"/>
          </a:bodyPr>
          <a:lstStyle/>
          <a:p>
            <a:pPr>
              <a:lnSpc>
                <a:spcPct val="110000"/>
              </a:lnSpc>
            </a:pPr>
            <a:r>
              <a:rPr lang="sv-SE" sz="900" b="1" i="0" kern="1200" dirty="0">
                <a:solidFill>
                  <a:schemeClr val="tx1"/>
                </a:solidFill>
                <a:effectLst/>
                <a:latin typeface="Verdana"/>
                <a:ea typeface="+mn-ea"/>
                <a:cs typeface="Verdana"/>
              </a:rPr>
              <a:t>Vätskerestriktion</a:t>
            </a:r>
          </a:p>
          <a:p>
            <a:pPr>
              <a:lnSpc>
                <a:spcPct val="110000"/>
              </a:lnSpc>
            </a:pPr>
            <a:r>
              <a:rPr lang="sv-SE" sz="900" kern="1200" dirty="0">
                <a:solidFill>
                  <a:schemeClr val="tx1"/>
                </a:solidFill>
                <a:effectLst/>
                <a:latin typeface="Verdana"/>
                <a:ea typeface="+mn-ea"/>
                <a:cs typeface="Verdana"/>
              </a:rPr>
              <a:t>Det är alltid en läkare som ordinererar hur mycket vätska man kan dricka under ett dygn, vanligast är 1,5 till 2 liter.</a:t>
            </a:r>
          </a:p>
          <a:p>
            <a:pPr>
              <a:lnSpc>
                <a:spcPct val="110000"/>
              </a:lnSpc>
            </a:pPr>
            <a:r>
              <a:rPr lang="sv-SE" sz="900" kern="1200" dirty="0">
                <a:solidFill>
                  <a:schemeClr val="tx1"/>
                </a:solidFill>
                <a:effectLst/>
                <a:latin typeface="Verdana"/>
                <a:ea typeface="+mn-ea"/>
                <a:cs typeface="Verdana"/>
              </a:rPr>
              <a:t> </a:t>
            </a:r>
          </a:p>
          <a:p>
            <a:pPr>
              <a:lnSpc>
                <a:spcPct val="110000"/>
              </a:lnSpc>
            </a:pPr>
            <a:r>
              <a:rPr lang="sv-SE" sz="900" b="1" kern="1200" dirty="0">
                <a:solidFill>
                  <a:schemeClr val="tx1"/>
                </a:solidFill>
                <a:effectLst/>
                <a:latin typeface="Verdana"/>
                <a:ea typeface="+mn-ea"/>
                <a:cs typeface="Verdana"/>
              </a:rPr>
              <a:t>Allt som flyter är vätska…</a:t>
            </a:r>
          </a:p>
          <a:p>
            <a:pPr marL="171450" indent="-171450">
              <a:lnSpc>
                <a:spcPct val="110000"/>
              </a:lnSpc>
              <a:buFont typeface="Arial" panose="020B0604020202020204" pitchFamily="34" charset="0"/>
              <a:buChar char="•"/>
            </a:pPr>
            <a:r>
              <a:rPr lang="sv-SE" sz="900" kern="1200" dirty="0">
                <a:solidFill>
                  <a:schemeClr val="tx1"/>
                </a:solidFill>
                <a:effectLst/>
                <a:latin typeface="Verdana"/>
                <a:ea typeface="+mn-ea"/>
                <a:cs typeface="Verdana"/>
              </a:rPr>
              <a:t>Vatten, saft, juice, mjölk, öl, vin</a:t>
            </a:r>
          </a:p>
          <a:p>
            <a:pPr marL="171450" lvl="0" indent="-171450">
              <a:lnSpc>
                <a:spcPct val="110000"/>
              </a:lnSpc>
              <a:buFont typeface="Arial" panose="020B0604020202020204" pitchFamily="34" charset="0"/>
              <a:buChar char="•"/>
            </a:pPr>
            <a:r>
              <a:rPr lang="sv-SE" sz="900" kern="1200" dirty="0">
                <a:solidFill>
                  <a:schemeClr val="tx1"/>
                </a:solidFill>
                <a:effectLst/>
                <a:latin typeface="Verdana"/>
                <a:ea typeface="+mn-ea"/>
                <a:cs typeface="Verdana"/>
              </a:rPr>
              <a:t>Te, kaffe</a:t>
            </a:r>
          </a:p>
          <a:p>
            <a:pPr marL="171450" lvl="0" indent="-171450">
              <a:lnSpc>
                <a:spcPct val="110000"/>
              </a:lnSpc>
              <a:buFont typeface="Arial" panose="020B0604020202020204" pitchFamily="34" charset="0"/>
              <a:buChar char="•"/>
            </a:pPr>
            <a:r>
              <a:rPr lang="sv-SE" sz="900" kern="1200" dirty="0">
                <a:solidFill>
                  <a:schemeClr val="tx1"/>
                </a:solidFill>
                <a:effectLst/>
                <a:latin typeface="Verdana"/>
                <a:ea typeface="+mn-ea"/>
                <a:cs typeface="Verdana"/>
              </a:rPr>
              <a:t>Soppa</a:t>
            </a:r>
          </a:p>
          <a:p>
            <a:pPr marL="171450" lvl="0" indent="-171450">
              <a:lnSpc>
                <a:spcPct val="110000"/>
              </a:lnSpc>
              <a:buFont typeface="Arial" panose="020B0604020202020204" pitchFamily="34" charset="0"/>
              <a:buChar char="•"/>
            </a:pPr>
            <a:r>
              <a:rPr lang="sv-SE" sz="900" kern="1200" dirty="0">
                <a:solidFill>
                  <a:schemeClr val="tx1"/>
                </a:solidFill>
                <a:effectLst/>
                <a:latin typeface="Verdana"/>
                <a:ea typeface="+mn-ea"/>
                <a:cs typeface="Verdana"/>
              </a:rPr>
              <a:t>Yoghurt</a:t>
            </a:r>
          </a:p>
          <a:p>
            <a:pPr marL="171450" lvl="0" indent="-171450">
              <a:lnSpc>
                <a:spcPct val="110000"/>
              </a:lnSpc>
              <a:buFont typeface="Arial" panose="020B0604020202020204" pitchFamily="34" charset="0"/>
              <a:buChar char="•"/>
            </a:pPr>
            <a:r>
              <a:rPr lang="sv-SE" sz="900" kern="1200" dirty="0">
                <a:solidFill>
                  <a:schemeClr val="tx1"/>
                </a:solidFill>
                <a:effectLst/>
                <a:latin typeface="Verdana"/>
                <a:ea typeface="+mn-ea"/>
                <a:cs typeface="Verdana"/>
              </a:rPr>
              <a:t>Glass</a:t>
            </a:r>
          </a:p>
          <a:p>
            <a:pPr marL="171450" lvl="0" indent="-171450">
              <a:lnSpc>
                <a:spcPct val="110000"/>
              </a:lnSpc>
              <a:buFont typeface="Arial" panose="020B0604020202020204" pitchFamily="34" charset="0"/>
              <a:buChar char="•"/>
            </a:pPr>
            <a:r>
              <a:rPr lang="sv-SE" sz="900" kern="1200" dirty="0">
                <a:solidFill>
                  <a:schemeClr val="tx1"/>
                </a:solidFill>
                <a:effectLst/>
                <a:latin typeface="Verdana"/>
                <a:ea typeface="+mn-ea"/>
                <a:cs typeface="Verdana"/>
              </a:rPr>
              <a:t>Kräm</a:t>
            </a:r>
          </a:p>
          <a:p>
            <a:pPr>
              <a:lnSpc>
                <a:spcPct val="110000"/>
              </a:lnSpc>
            </a:pPr>
            <a:r>
              <a:rPr lang="sv-SE" sz="900" kern="1200" dirty="0">
                <a:solidFill>
                  <a:schemeClr val="tx1"/>
                </a:solidFill>
                <a:effectLst/>
                <a:latin typeface="Verdana"/>
                <a:ea typeface="+mn-ea"/>
                <a:cs typeface="Verdana"/>
              </a:rPr>
              <a:t> </a:t>
            </a:r>
          </a:p>
          <a:p>
            <a:pPr>
              <a:lnSpc>
                <a:spcPct val="110000"/>
              </a:lnSpc>
            </a:pPr>
            <a:r>
              <a:rPr lang="sv-SE" sz="900" b="1" kern="1200" dirty="0">
                <a:solidFill>
                  <a:schemeClr val="tx1"/>
                </a:solidFill>
                <a:effectLst/>
                <a:latin typeface="Verdana"/>
                <a:ea typeface="+mn-ea"/>
                <a:cs typeface="Verdana"/>
              </a:rPr>
              <a:t>Tips!</a:t>
            </a:r>
          </a:p>
          <a:p>
            <a:pPr>
              <a:lnSpc>
                <a:spcPct val="110000"/>
              </a:lnSpc>
            </a:pPr>
            <a:r>
              <a:rPr lang="sv-SE" sz="900" kern="1200" dirty="0">
                <a:solidFill>
                  <a:schemeClr val="tx1"/>
                </a:solidFill>
                <a:effectLst/>
                <a:latin typeface="Verdana"/>
                <a:ea typeface="+mn-ea"/>
                <a:cs typeface="Verdana"/>
              </a:rPr>
              <a:t>Ett sätt att kontrollera hur mycket man dricker är att fylla en PET-flaska med så mycket vatten man får dricka per dygn. </a:t>
            </a:r>
          </a:p>
          <a:p>
            <a:pPr>
              <a:lnSpc>
                <a:spcPct val="110000"/>
              </a:lnSpc>
            </a:pPr>
            <a:r>
              <a:rPr lang="sv-SE" sz="900" kern="1200" dirty="0">
                <a:solidFill>
                  <a:schemeClr val="tx1"/>
                </a:solidFill>
                <a:effectLst/>
                <a:latin typeface="Verdana"/>
                <a:ea typeface="+mn-ea"/>
                <a:cs typeface="Verdana"/>
              </a:rPr>
              <a:t>När man dricker t ex ett glas vatten eller en kopp kaffe, häller man ut motsvarande mängd ur PET-flaskan.</a:t>
            </a:r>
          </a:p>
          <a:p>
            <a:pPr>
              <a:lnSpc>
                <a:spcPct val="110000"/>
              </a:lnSpc>
            </a:pPr>
            <a:r>
              <a:rPr lang="sv-SE" sz="900" kern="1200" dirty="0">
                <a:solidFill>
                  <a:schemeClr val="tx1"/>
                </a:solidFill>
                <a:effectLst/>
                <a:latin typeface="Verdana"/>
                <a:ea typeface="+mn-ea"/>
                <a:cs typeface="Verdana"/>
              </a:rPr>
              <a:t>Då kan man lätt se hur mycket man druckit och hur mycket man får dricka</a:t>
            </a:r>
            <a:r>
              <a:rPr lang="sv-SE" sz="900" kern="1200" baseline="0" dirty="0">
                <a:solidFill>
                  <a:schemeClr val="tx1"/>
                </a:solidFill>
                <a:effectLst/>
                <a:latin typeface="Verdana"/>
                <a:ea typeface="+mn-ea"/>
                <a:cs typeface="Verdana"/>
              </a:rPr>
              <a:t> under resten av dygnet.</a:t>
            </a:r>
          </a:p>
          <a:p>
            <a:pPr>
              <a:lnSpc>
                <a:spcPct val="110000"/>
              </a:lnSpc>
            </a:pPr>
            <a:r>
              <a:rPr lang="sv-SE" sz="900" kern="1200" baseline="0" dirty="0">
                <a:solidFill>
                  <a:schemeClr val="tx1"/>
                </a:solidFill>
                <a:effectLst/>
                <a:latin typeface="Verdana"/>
                <a:ea typeface="+mn-ea"/>
                <a:cs typeface="Verdana"/>
              </a:rPr>
              <a:t>Det blir också tydligt om man dricker för mycket på för kort tid, t ex ”tömmer” hela sin mängd på förmiddagen.</a:t>
            </a:r>
            <a:endParaRPr lang="sv-SE" sz="900" kern="1200" dirty="0">
              <a:solidFill>
                <a:schemeClr val="tx1"/>
              </a:solidFill>
              <a:effectLst/>
              <a:latin typeface="Verdana"/>
              <a:ea typeface="+mn-ea"/>
              <a:cs typeface="Verdana"/>
            </a:endParaRPr>
          </a:p>
          <a:p>
            <a:pPr>
              <a:lnSpc>
                <a:spcPct val="110000"/>
              </a:lnSpc>
            </a:pPr>
            <a:r>
              <a:rPr lang="sv-SE" sz="900" kern="1200" dirty="0">
                <a:solidFill>
                  <a:schemeClr val="tx1"/>
                </a:solidFill>
                <a:effectLst/>
                <a:latin typeface="Verdana"/>
                <a:ea typeface="+mn-ea"/>
                <a:cs typeface="Verdana"/>
              </a:rPr>
              <a:t> </a:t>
            </a:r>
          </a:p>
          <a:p>
            <a:pPr>
              <a:lnSpc>
                <a:spcPct val="110000"/>
              </a:lnSpc>
            </a:pPr>
            <a:r>
              <a:rPr lang="sv-SE" sz="900" b="1" kern="1200" dirty="0">
                <a:solidFill>
                  <a:schemeClr val="tx1"/>
                </a:solidFill>
                <a:effectLst/>
                <a:latin typeface="Verdana"/>
                <a:ea typeface="+mn-ea"/>
                <a:cs typeface="Verdana"/>
              </a:rPr>
              <a:t>Råd vid törst:</a:t>
            </a:r>
          </a:p>
          <a:p>
            <a:pPr marL="171450" indent="-171450">
              <a:lnSpc>
                <a:spcPct val="110000"/>
              </a:lnSpc>
              <a:buFont typeface="Arial"/>
              <a:buChar char="•"/>
            </a:pPr>
            <a:r>
              <a:rPr lang="sv-SE" sz="900" kern="1200" dirty="0">
                <a:solidFill>
                  <a:schemeClr val="tx1"/>
                </a:solidFill>
                <a:effectLst/>
                <a:latin typeface="Verdana"/>
                <a:ea typeface="+mn-ea"/>
                <a:cs typeface="Verdana"/>
              </a:rPr>
              <a:t>Suga på en isbit, en bit citron eller lime</a:t>
            </a:r>
          </a:p>
          <a:p>
            <a:pPr marL="171450" lvl="0" indent="-171450">
              <a:lnSpc>
                <a:spcPct val="110000"/>
              </a:lnSpc>
              <a:buFont typeface="Arial"/>
              <a:buChar char="•"/>
            </a:pPr>
            <a:r>
              <a:rPr lang="sv-SE" sz="900" kern="1200" dirty="0">
                <a:solidFill>
                  <a:schemeClr val="tx1"/>
                </a:solidFill>
                <a:effectLst/>
                <a:latin typeface="Verdana"/>
                <a:ea typeface="+mn-ea"/>
                <a:cs typeface="Verdana"/>
              </a:rPr>
              <a:t>Äta en bit frukt eller gurka</a:t>
            </a:r>
          </a:p>
          <a:p>
            <a:pPr marL="171450" lvl="0" indent="-171450">
              <a:lnSpc>
                <a:spcPct val="110000"/>
              </a:lnSpc>
              <a:buFont typeface="Arial"/>
              <a:buChar char="•"/>
            </a:pPr>
            <a:r>
              <a:rPr lang="sv-SE" sz="900" kern="1200" dirty="0">
                <a:solidFill>
                  <a:schemeClr val="tx1"/>
                </a:solidFill>
                <a:effectLst/>
                <a:latin typeface="Verdana"/>
                <a:ea typeface="+mn-ea"/>
                <a:cs typeface="Verdana"/>
              </a:rPr>
              <a:t>Skölja munnen med vatten och spotta ut</a:t>
            </a:r>
          </a:p>
          <a:p>
            <a:pPr marL="0" indent="0">
              <a:lnSpc>
                <a:spcPct val="110000"/>
              </a:lnSpc>
              <a:buFont typeface="Arial"/>
              <a:buNone/>
            </a:pPr>
            <a:r>
              <a:rPr lang="sv-SE" sz="900" kern="1200" dirty="0">
                <a:solidFill>
                  <a:schemeClr val="tx1"/>
                </a:solidFill>
                <a:effectLst/>
                <a:latin typeface="Verdana"/>
                <a:ea typeface="+mn-ea"/>
                <a:cs typeface="Verdana"/>
              </a:rPr>
              <a:t> </a:t>
            </a:r>
          </a:p>
          <a:p>
            <a:pPr>
              <a:lnSpc>
                <a:spcPct val="110000"/>
              </a:lnSpc>
            </a:pPr>
            <a:r>
              <a:rPr lang="sv-SE" sz="900" kern="1200" dirty="0">
                <a:solidFill>
                  <a:schemeClr val="tx1"/>
                </a:solidFill>
                <a:effectLst/>
                <a:latin typeface="Verdana"/>
                <a:ea typeface="+mn-ea"/>
                <a:cs typeface="Verdana"/>
              </a:rPr>
              <a:t>Muntorrhet kan påverka tänderna och tätare besök hos en tandhygienist kan behövas. </a:t>
            </a:r>
          </a:p>
          <a:p>
            <a:pPr>
              <a:lnSpc>
                <a:spcPct val="110000"/>
              </a:lnSpc>
            </a:pPr>
            <a:r>
              <a:rPr lang="sv-SE" sz="900" kern="1200" dirty="0">
                <a:solidFill>
                  <a:schemeClr val="tx1"/>
                </a:solidFill>
                <a:effectLst/>
                <a:latin typeface="Verdana"/>
                <a:ea typeface="+mn-ea"/>
                <a:cs typeface="Verdana"/>
              </a:rPr>
              <a:t>Det finns produkter på apoteket som förebygger muntorrhet.</a:t>
            </a:r>
          </a:p>
        </p:txBody>
      </p:sp>
      <p:sp>
        <p:nvSpPr>
          <p:cNvPr id="4" name="Platshållare för bildnummer 3"/>
          <p:cNvSpPr>
            <a:spLocks noGrp="1"/>
          </p:cNvSpPr>
          <p:nvPr>
            <p:ph type="sldNum" sz="quarter" idx="10"/>
          </p:nvPr>
        </p:nvSpPr>
        <p:spPr/>
        <p:txBody>
          <a:bodyPr/>
          <a:lstStyle/>
          <a:p>
            <a:pPr>
              <a:defRPr/>
            </a:pPr>
            <a:fld id="{67184777-D1BC-4C58-8801-0124144F45A9}" type="slidenum">
              <a:rPr lang="sv-SE" altLang="sv-SE" smtClean="0"/>
              <a:pPr>
                <a:defRPr/>
              </a:pPr>
              <a:t>16</a:t>
            </a:fld>
            <a:endParaRPr lang="sv-SE" altLang="sv-SE"/>
          </a:p>
        </p:txBody>
      </p:sp>
    </p:spTree>
    <p:extLst>
      <p:ext uri="{BB962C8B-B14F-4D97-AF65-F5344CB8AC3E}">
        <p14:creationId xmlns:p14="http://schemas.microsoft.com/office/powerpoint/2010/main" val="4271695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fontScale="62500" lnSpcReduction="20000"/>
          </a:bodyPr>
          <a:lstStyle/>
          <a:p>
            <a:pPr>
              <a:lnSpc>
                <a:spcPct val="110000"/>
              </a:lnSpc>
            </a:pPr>
            <a:r>
              <a:rPr lang="sv-SE" sz="1100" b="1" kern="1200" dirty="0">
                <a:solidFill>
                  <a:schemeClr val="tx1"/>
                </a:solidFill>
                <a:effectLst/>
                <a:latin typeface="Verdana"/>
                <a:ea typeface="+mn-ea"/>
                <a:cs typeface="Verdana"/>
              </a:rPr>
              <a:t>Uppgift 3: </a:t>
            </a:r>
            <a:r>
              <a:rPr lang="sv-SE" sz="1100" kern="1200" dirty="0">
                <a:solidFill>
                  <a:schemeClr val="tx1"/>
                </a:solidFill>
                <a:effectLst/>
                <a:latin typeface="Verdana"/>
                <a:ea typeface="+mn-ea"/>
                <a:cs typeface="Verdana"/>
              </a:rPr>
              <a:t>Karl får goda råd</a:t>
            </a:r>
            <a:endParaRPr lang="sv-SE" sz="1100" b="1" kern="1200" dirty="0">
              <a:solidFill>
                <a:schemeClr val="tx1"/>
              </a:solidFill>
              <a:effectLst/>
              <a:latin typeface="Verdana"/>
              <a:ea typeface="+mn-ea"/>
              <a:cs typeface="Verdana"/>
            </a:endParaRPr>
          </a:p>
          <a:p>
            <a:pPr>
              <a:lnSpc>
                <a:spcPct val="120000"/>
              </a:lnSpc>
            </a:pPr>
            <a:endParaRPr lang="sv-SE" sz="1100" kern="1200" dirty="0">
              <a:solidFill>
                <a:schemeClr val="tx1"/>
              </a:solidFill>
              <a:effectLst/>
            </a:endParaRPr>
          </a:p>
          <a:p>
            <a:pPr>
              <a:lnSpc>
                <a:spcPct val="120000"/>
              </a:lnSpc>
            </a:pPr>
            <a:r>
              <a:rPr lang="sv-SE" sz="1100" b="1" kern="1200" dirty="0">
                <a:solidFill>
                  <a:schemeClr val="tx1"/>
                </a:solidFill>
                <a:effectLst/>
              </a:rPr>
              <a:t>Tid: </a:t>
            </a:r>
            <a:r>
              <a:rPr lang="sv-SE" sz="1100" kern="1200" dirty="0">
                <a:solidFill>
                  <a:schemeClr val="tx1"/>
                </a:solidFill>
                <a:effectLst/>
              </a:rPr>
              <a:t>15 min</a:t>
            </a:r>
          </a:p>
          <a:p>
            <a:pPr>
              <a:lnSpc>
                <a:spcPct val="120000"/>
              </a:lnSpc>
            </a:pPr>
            <a:r>
              <a:rPr lang="sv-SE" sz="1100" b="1" kern="1200" dirty="0">
                <a:solidFill>
                  <a:schemeClr val="tx1"/>
                </a:solidFill>
                <a:effectLst/>
              </a:rPr>
              <a:t> </a:t>
            </a:r>
            <a:endParaRPr lang="sv-SE" sz="1100" kern="1200" dirty="0">
              <a:solidFill>
                <a:schemeClr val="tx1"/>
              </a:solidFill>
              <a:effectLst/>
            </a:endParaRPr>
          </a:p>
          <a:p>
            <a:pPr marL="171450" indent="-171450">
              <a:lnSpc>
                <a:spcPct val="120000"/>
              </a:lnSpc>
              <a:buFont typeface="Arial" panose="020B0604020202020204" pitchFamily="34" charset="0"/>
              <a:buChar char="•"/>
            </a:pPr>
            <a:r>
              <a:rPr lang="sv-SE" sz="1100" kern="1200" dirty="0">
                <a:solidFill>
                  <a:schemeClr val="tx1"/>
                </a:solidFill>
                <a:effectLst/>
              </a:rPr>
              <a:t>Dela ut Uppgift 3 ”Karl får goda råd”.</a:t>
            </a:r>
          </a:p>
          <a:p>
            <a:pPr marL="171450" indent="-171450">
              <a:lnSpc>
                <a:spcPct val="120000"/>
              </a:lnSpc>
              <a:buFont typeface="Arial" panose="020B0604020202020204" pitchFamily="34" charset="0"/>
              <a:buChar char="•"/>
            </a:pPr>
            <a:r>
              <a:rPr lang="sv-SE" sz="1100" kern="1200" dirty="0">
                <a:solidFill>
                  <a:schemeClr val="tx1"/>
                </a:solidFill>
                <a:effectLst/>
              </a:rPr>
              <a:t>Be deltagarna läsa igenom uppgiften individuell. (5 min)</a:t>
            </a:r>
          </a:p>
          <a:p>
            <a:pPr marL="171450" indent="-171450">
              <a:lnSpc>
                <a:spcPct val="120000"/>
              </a:lnSpc>
              <a:buFont typeface="Arial" panose="020B0604020202020204" pitchFamily="34" charset="0"/>
              <a:buChar char="•"/>
            </a:pPr>
            <a:r>
              <a:rPr lang="sv-SE" sz="1100" kern="1200" dirty="0">
                <a:solidFill>
                  <a:schemeClr val="tx1"/>
                </a:solidFill>
                <a:effectLst/>
              </a:rPr>
              <a:t>Låt sedan deltagarna diskutera uppgiften två och två. (5 min)</a:t>
            </a:r>
          </a:p>
          <a:p>
            <a:pPr marL="171450" indent="-171450">
              <a:lnSpc>
                <a:spcPct val="120000"/>
              </a:lnSpc>
              <a:buFont typeface="Arial" panose="020B0604020202020204" pitchFamily="34" charset="0"/>
              <a:buChar char="•"/>
            </a:pPr>
            <a:r>
              <a:rPr lang="sv-SE" sz="1100" kern="1200" dirty="0">
                <a:solidFill>
                  <a:schemeClr val="tx1"/>
                </a:solidFill>
                <a:effectLst/>
              </a:rPr>
              <a:t>Avsluta med att diskutera i storgrupp. (5 min)</a:t>
            </a:r>
          </a:p>
          <a:p>
            <a:pPr>
              <a:lnSpc>
                <a:spcPct val="120000"/>
              </a:lnSpc>
            </a:pPr>
            <a:r>
              <a:rPr lang="sv-SE" sz="1100" kern="1200" dirty="0">
                <a:solidFill>
                  <a:schemeClr val="tx1"/>
                </a:solidFill>
                <a:effectLst/>
              </a:rPr>
              <a:t> </a:t>
            </a:r>
          </a:p>
          <a:p>
            <a:pPr marL="0" marR="0" indent="0" algn="l" defTabSz="914400" rtl="0" eaLnBrk="0" fontAlgn="base" latinLnBrk="0" hangingPunct="0">
              <a:lnSpc>
                <a:spcPct val="120000"/>
              </a:lnSpc>
              <a:spcBef>
                <a:spcPct val="30000"/>
              </a:spcBef>
              <a:spcAft>
                <a:spcPct val="0"/>
              </a:spcAft>
              <a:buClrTx/>
              <a:buSzTx/>
              <a:buFontTx/>
              <a:buNone/>
              <a:tabLst/>
              <a:defRPr/>
            </a:pPr>
            <a:r>
              <a:rPr lang="sv-SE" sz="1100" b="0" i="0" u="none" strike="noStrike" kern="1200" baseline="0" dirty="0">
                <a:solidFill>
                  <a:schemeClr val="tx1"/>
                </a:solidFill>
              </a:rPr>
              <a:t>Syftet med uppgiften är att förstå vikten av att följa läkarens ordination. Forskning visar att 50% av alla patienter inte följer sin ordination, vilket ökar risken för försämring och sjukhusinläggning.</a:t>
            </a:r>
            <a:endParaRPr lang="sv-SE" sz="1100" kern="1200" baseline="0" dirty="0">
              <a:solidFill>
                <a:schemeClr val="tx1"/>
              </a:solidFill>
              <a:effectLst/>
            </a:endParaRPr>
          </a:p>
          <a:p>
            <a:pPr>
              <a:lnSpc>
                <a:spcPct val="120000"/>
              </a:lnSpc>
            </a:pPr>
            <a:r>
              <a:rPr lang="sv-SE" sz="1100" b="1" kern="1200" dirty="0">
                <a:solidFill>
                  <a:schemeClr val="tx1"/>
                </a:solidFill>
                <a:effectLst/>
              </a:rPr>
              <a:t> </a:t>
            </a:r>
            <a:endParaRPr lang="sv-SE" sz="1100" kern="1200" dirty="0">
              <a:solidFill>
                <a:schemeClr val="tx1"/>
              </a:solidFill>
              <a:effectLst/>
            </a:endParaRPr>
          </a:p>
          <a:p>
            <a:pPr>
              <a:lnSpc>
                <a:spcPct val="120000"/>
              </a:lnSpc>
            </a:pPr>
            <a:r>
              <a:rPr lang="sv-SE" sz="1100" b="1" kern="1200" dirty="0">
                <a:solidFill>
                  <a:schemeClr val="tx1"/>
                </a:solidFill>
                <a:effectLst/>
              </a:rPr>
              <a:t>Underlag till gruppdiskussion:</a:t>
            </a:r>
            <a:endParaRPr lang="sv-SE" sz="1100" kern="1200" dirty="0">
              <a:solidFill>
                <a:schemeClr val="tx1"/>
              </a:solidFill>
              <a:effectLst/>
            </a:endParaRPr>
          </a:p>
          <a:p>
            <a:pPr>
              <a:lnSpc>
                <a:spcPct val="120000"/>
              </a:lnSpc>
            </a:pPr>
            <a:r>
              <a:rPr lang="sv-SE" sz="1100" kern="1200" dirty="0">
                <a:solidFill>
                  <a:schemeClr val="tx1"/>
                </a:solidFill>
                <a:effectLst/>
              </a:rPr>
              <a:t> </a:t>
            </a:r>
          </a:p>
          <a:p>
            <a:pPr marL="0" marR="0" indent="0" algn="l" defTabSz="914400" rtl="0" eaLnBrk="0" fontAlgn="base" latinLnBrk="0" hangingPunct="0">
              <a:lnSpc>
                <a:spcPct val="120000"/>
              </a:lnSpc>
              <a:spcBef>
                <a:spcPct val="30000"/>
              </a:spcBef>
              <a:spcAft>
                <a:spcPct val="0"/>
              </a:spcAft>
              <a:buClrTx/>
              <a:buSzTx/>
              <a:buFontTx/>
              <a:buNone/>
              <a:tabLst/>
              <a:defRPr/>
            </a:pPr>
            <a:r>
              <a:rPr lang="sv-SE" sz="1100" b="1" kern="1200" dirty="0">
                <a:solidFill>
                  <a:schemeClr val="tx1"/>
                </a:solidFill>
                <a:effectLst/>
              </a:rPr>
              <a:t>Fråga 1</a:t>
            </a:r>
            <a:r>
              <a:rPr lang="sv-SE" sz="1100" kern="1200" dirty="0">
                <a:solidFill>
                  <a:schemeClr val="tx1"/>
                </a:solidFill>
                <a:effectLst/>
              </a:rPr>
              <a:t>: </a:t>
            </a:r>
            <a:r>
              <a:rPr lang="sv-SE" sz="1100" b="0" i="0" u="none" strike="noStrike" kern="1200" baseline="0" dirty="0">
                <a:solidFill>
                  <a:schemeClr val="tx1"/>
                </a:solidFill>
              </a:rPr>
              <a:t>Nej. Karl borde ha ringt 112. De skulle sänt en ambulans då hans hjärta påverkats så mycket att han får rytmrubbningar</a:t>
            </a:r>
            <a:r>
              <a:rPr lang="sv-SE" sz="1100" kern="1200" baseline="0" dirty="0">
                <a:solidFill>
                  <a:schemeClr val="tx1"/>
                </a:solidFill>
                <a:effectLst/>
              </a:rPr>
              <a:t>.</a:t>
            </a:r>
          </a:p>
          <a:p>
            <a:pPr>
              <a:lnSpc>
                <a:spcPct val="120000"/>
              </a:lnSpc>
            </a:pPr>
            <a:endParaRPr lang="sv-SE" sz="1100" kern="1200" dirty="0">
              <a:solidFill>
                <a:schemeClr val="tx1"/>
              </a:solidFill>
              <a:effectLst/>
            </a:endParaRPr>
          </a:p>
          <a:p>
            <a:pPr rtl="0">
              <a:lnSpc>
                <a:spcPct val="120000"/>
              </a:lnSpc>
            </a:pPr>
            <a:r>
              <a:rPr lang="sv-SE" sz="1100" b="1" kern="1200" dirty="0">
                <a:solidFill>
                  <a:schemeClr val="tx1"/>
                </a:solidFill>
                <a:effectLst/>
              </a:rPr>
              <a:t>Fråga 2</a:t>
            </a:r>
            <a:r>
              <a:rPr lang="sv-SE" sz="1100" kern="1200" dirty="0">
                <a:solidFill>
                  <a:schemeClr val="tx1"/>
                </a:solidFill>
                <a:effectLst/>
              </a:rPr>
              <a:t>. </a:t>
            </a:r>
            <a:r>
              <a:rPr lang="sv-SE" sz="1100" b="0" i="0" u="none" strike="noStrike" kern="1200" baseline="0" dirty="0">
                <a:solidFill>
                  <a:schemeClr val="tx1"/>
                </a:solidFill>
              </a:rPr>
              <a:t>När Karl slutar med sina vätskedrivande tabletter samlar han på sig vätska. Han blir tyngre i kroppen, trött och upplever en högre grad av andfåddhet.</a:t>
            </a:r>
            <a:endParaRPr lang="sv-SE" sz="1100" kern="1200" baseline="0" dirty="0">
              <a:solidFill>
                <a:schemeClr val="tx1"/>
              </a:solidFill>
              <a:effectLst/>
            </a:endParaRPr>
          </a:p>
          <a:p>
            <a:pPr>
              <a:lnSpc>
                <a:spcPct val="120000"/>
              </a:lnSpc>
            </a:pPr>
            <a:endParaRPr lang="sv-SE" sz="1100" kern="1200" dirty="0">
              <a:solidFill>
                <a:schemeClr val="tx1"/>
              </a:solidFill>
              <a:effectLst/>
            </a:endParaRPr>
          </a:p>
          <a:p>
            <a:pPr>
              <a:lnSpc>
                <a:spcPct val="120000"/>
              </a:lnSpc>
            </a:pPr>
            <a:r>
              <a:rPr lang="sv-SE" sz="1100" b="1" kern="1200" dirty="0">
                <a:solidFill>
                  <a:schemeClr val="tx1"/>
                </a:solidFill>
                <a:effectLst/>
              </a:rPr>
              <a:t>Fråga 3</a:t>
            </a:r>
            <a:r>
              <a:rPr lang="sv-SE" sz="1100" kern="1200" dirty="0">
                <a:solidFill>
                  <a:schemeClr val="tx1"/>
                </a:solidFill>
                <a:effectLst/>
              </a:rPr>
              <a:t>:</a:t>
            </a:r>
          </a:p>
          <a:p>
            <a:pPr rtl="0">
              <a:lnSpc>
                <a:spcPct val="120000"/>
              </a:lnSpc>
            </a:pPr>
            <a:r>
              <a:rPr lang="sv-SE" sz="1100" b="0" i="0" u="none" strike="noStrike" kern="1200" baseline="0" dirty="0">
                <a:solidFill>
                  <a:schemeClr val="tx1"/>
                </a:solidFill>
              </a:rPr>
              <a:t>Karl blir uttorkad eftersom han får en för hög dos vätskedrivande. Den höga dosen orsakar vätske- och elektrolytförlust. Bland annat är kalium en elektrolyt som är viktig för hjärtat. För lågt kalium orsakar rytmrubbningar dvs hjärtat slår inte i jämn takt och kan övergå i förmaksflimmer.</a:t>
            </a:r>
            <a:endParaRPr lang="sv-SE" sz="1100" b="0" i="0" u="none" strike="noStrike" kern="1200" baseline="0" dirty="0">
              <a:solidFill>
                <a:schemeClr val="tx1"/>
              </a:solidFill>
              <a:effectLst/>
            </a:endParaRPr>
          </a:p>
          <a:p>
            <a:pPr>
              <a:lnSpc>
                <a:spcPct val="120000"/>
              </a:lnSpc>
            </a:pPr>
            <a:endParaRPr lang="sv-SE" sz="1100" b="1" kern="1200" dirty="0">
              <a:solidFill>
                <a:schemeClr val="tx1"/>
              </a:solidFill>
              <a:effectLst/>
            </a:endParaRPr>
          </a:p>
          <a:p>
            <a:pPr>
              <a:lnSpc>
                <a:spcPct val="120000"/>
              </a:lnSpc>
            </a:pPr>
            <a:r>
              <a:rPr lang="sv-SE" sz="1100" b="1" kern="1200" dirty="0">
                <a:solidFill>
                  <a:schemeClr val="tx1"/>
                </a:solidFill>
                <a:effectLst/>
              </a:rPr>
              <a:t>Fråga 4</a:t>
            </a:r>
            <a:r>
              <a:rPr lang="sv-SE" sz="1100" kern="1200" dirty="0">
                <a:solidFill>
                  <a:schemeClr val="tx1"/>
                </a:solidFill>
                <a:effectLst/>
              </a:rPr>
              <a:t>:</a:t>
            </a:r>
          </a:p>
          <a:p>
            <a:pPr rtl="0">
              <a:lnSpc>
                <a:spcPct val="120000"/>
              </a:lnSpc>
            </a:pPr>
            <a:r>
              <a:rPr lang="sv-SE" sz="1100" b="0" i="0" u="none" strike="noStrike" kern="1200" baseline="0" dirty="0">
                <a:solidFill>
                  <a:schemeClr val="tx1"/>
                </a:solidFill>
              </a:rPr>
              <a:t>Väga sig varje dag med samma förutsättningar (naken, på morgonen, efter att ha kissat och innan frukost).</a:t>
            </a:r>
          </a:p>
          <a:p>
            <a:pPr rtl="0">
              <a:lnSpc>
                <a:spcPct val="120000"/>
              </a:lnSpc>
            </a:pPr>
            <a:r>
              <a:rPr lang="sv-SE" sz="1100" b="0" i="0" u="none" strike="noStrike" kern="1200" baseline="0" dirty="0">
                <a:solidFill>
                  <a:schemeClr val="tx1"/>
                </a:solidFill>
              </a:rPr>
              <a:t>Inte följa allmänhetens åsikter om läkemedel utan lita på sin läkare. Oroar man sig ska man alltid stämma av med en läkare innan man själv gör någon förändring i dosering.</a:t>
            </a:r>
          </a:p>
          <a:p>
            <a:pPr rtl="0">
              <a:lnSpc>
                <a:spcPct val="120000"/>
              </a:lnSpc>
            </a:pPr>
            <a:r>
              <a:rPr lang="sv-SE" sz="1100" b="0" i="0" u="none" strike="noStrike" kern="1200" baseline="0" dirty="0">
                <a:solidFill>
                  <a:schemeClr val="tx1"/>
                </a:solidFill>
              </a:rPr>
              <a:t>Våga berätta för läkaren om man gjort något som kanske inte var helt bra. Det är man definitivt inte ensam om.</a:t>
            </a:r>
            <a:endParaRPr lang="sv-SE" sz="1100" baseline="0" dirty="0"/>
          </a:p>
        </p:txBody>
      </p:sp>
      <p:sp>
        <p:nvSpPr>
          <p:cNvPr id="4" name="Platshållare för bildnummer 3"/>
          <p:cNvSpPr>
            <a:spLocks noGrp="1"/>
          </p:cNvSpPr>
          <p:nvPr>
            <p:ph type="sldNum" sz="quarter" idx="10"/>
          </p:nvPr>
        </p:nvSpPr>
        <p:spPr/>
        <p:txBody>
          <a:bodyPr/>
          <a:lstStyle/>
          <a:p>
            <a:pPr>
              <a:defRPr/>
            </a:pPr>
            <a:fld id="{67184777-D1BC-4C58-8801-0124144F45A9}" type="slidenum">
              <a:rPr lang="sv-SE" altLang="sv-SE" smtClean="0"/>
              <a:pPr>
                <a:defRPr/>
              </a:pPr>
              <a:t>17</a:t>
            </a:fld>
            <a:endParaRPr lang="sv-SE" altLang="sv-SE"/>
          </a:p>
        </p:txBody>
      </p:sp>
    </p:spTree>
    <p:extLst>
      <p:ext uri="{BB962C8B-B14F-4D97-AF65-F5344CB8AC3E}">
        <p14:creationId xmlns:p14="http://schemas.microsoft.com/office/powerpoint/2010/main" val="7005977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10000"/>
              </a:lnSpc>
            </a:pPr>
            <a:r>
              <a:rPr lang="sv-SE" sz="900" kern="1200" dirty="0">
                <a:solidFill>
                  <a:schemeClr val="tx1"/>
                </a:solidFill>
                <a:effectLst/>
                <a:latin typeface="Verdana"/>
                <a:ea typeface="+mn-ea"/>
                <a:cs typeface="Verdana"/>
              </a:rPr>
              <a:t>När man blir sjuk påverkas hjärtat. Vid hjärtsvikt är hjärtat redan ansträngt och varje extra förkylning eller infektion blir en ytterligare belastning. Symtom som andfåddhet och trötthet förvärras. </a:t>
            </a:r>
          </a:p>
          <a:p>
            <a:pPr>
              <a:lnSpc>
                <a:spcPct val="110000"/>
              </a:lnSpc>
            </a:pPr>
            <a:br>
              <a:rPr lang="sv-SE" sz="900" kern="1200" dirty="0">
                <a:solidFill>
                  <a:schemeClr val="tx1"/>
                </a:solidFill>
                <a:effectLst/>
                <a:latin typeface="Verdana"/>
                <a:ea typeface="+mn-ea"/>
                <a:cs typeface="Verdana"/>
              </a:rPr>
            </a:br>
            <a:r>
              <a:rPr lang="sv-SE" sz="900" b="1" kern="1200" dirty="0">
                <a:solidFill>
                  <a:schemeClr val="tx1"/>
                </a:solidFill>
                <a:effectLst/>
                <a:latin typeface="Verdana"/>
                <a:ea typeface="+mn-ea"/>
                <a:cs typeface="Verdana"/>
              </a:rPr>
              <a:t>Vaccination</a:t>
            </a:r>
          </a:p>
          <a:p>
            <a:pPr marL="171450" indent="-171450">
              <a:lnSpc>
                <a:spcPct val="110000"/>
              </a:lnSpc>
              <a:buFont typeface="Arial" panose="020B0604020202020204" pitchFamily="34" charset="0"/>
              <a:buChar char="•"/>
            </a:pPr>
            <a:r>
              <a:rPr lang="sv-SE" sz="900" kern="1200" dirty="0">
                <a:solidFill>
                  <a:schemeClr val="tx1"/>
                </a:solidFill>
                <a:effectLst/>
                <a:latin typeface="Verdana"/>
                <a:ea typeface="+mn-ea"/>
                <a:cs typeface="Verdana"/>
              </a:rPr>
              <a:t>Årligt vaccin</a:t>
            </a:r>
            <a:r>
              <a:rPr lang="sv-SE" sz="900" kern="1200" baseline="0" dirty="0">
                <a:solidFill>
                  <a:schemeClr val="tx1"/>
                </a:solidFill>
                <a:effectLst/>
                <a:latin typeface="Verdana"/>
                <a:ea typeface="+mn-ea"/>
                <a:cs typeface="Verdana"/>
              </a:rPr>
              <a:t> mot influensa</a:t>
            </a:r>
          </a:p>
          <a:p>
            <a:pPr marL="171450" indent="-171450">
              <a:lnSpc>
                <a:spcPct val="110000"/>
              </a:lnSpc>
              <a:buFont typeface="Arial" panose="020B0604020202020204" pitchFamily="34" charset="0"/>
              <a:buChar char="•"/>
            </a:pPr>
            <a:r>
              <a:rPr lang="sv-SE" sz="900" kern="1200" baseline="0" dirty="0">
                <a:solidFill>
                  <a:schemeClr val="tx1"/>
                </a:solidFill>
                <a:effectLst/>
                <a:latin typeface="Verdana"/>
                <a:ea typeface="+mn-ea"/>
                <a:cs typeface="Verdana"/>
              </a:rPr>
              <a:t>Vaccin mot pneumokocker, som förebygger lunginflammation</a:t>
            </a:r>
            <a:endParaRPr lang="sv-SE" sz="900" kern="1200" dirty="0">
              <a:solidFill>
                <a:schemeClr val="tx1"/>
              </a:solidFill>
              <a:effectLst/>
              <a:latin typeface="Verdana"/>
              <a:ea typeface="+mn-ea"/>
              <a:cs typeface="Verdana"/>
            </a:endParaRPr>
          </a:p>
          <a:p>
            <a:pPr>
              <a:lnSpc>
                <a:spcPct val="110000"/>
              </a:lnSpc>
            </a:pPr>
            <a:endParaRPr lang="sv-SE" sz="900" kern="1200" dirty="0">
              <a:solidFill>
                <a:schemeClr val="tx1"/>
              </a:solidFill>
              <a:effectLst/>
              <a:latin typeface="Verdana"/>
              <a:ea typeface="+mn-ea"/>
              <a:cs typeface="Verdana"/>
            </a:endParaRPr>
          </a:p>
          <a:p>
            <a:pPr>
              <a:lnSpc>
                <a:spcPct val="110000"/>
              </a:lnSpc>
            </a:pPr>
            <a:r>
              <a:rPr lang="sv-SE" sz="900" b="1" kern="1200" dirty="0">
                <a:solidFill>
                  <a:schemeClr val="tx1"/>
                </a:solidFill>
                <a:effectLst/>
                <a:latin typeface="Verdana"/>
                <a:ea typeface="+mn-ea"/>
                <a:cs typeface="Verdana"/>
              </a:rPr>
              <a:t>God daglig hygien</a:t>
            </a:r>
          </a:p>
          <a:p>
            <a:pPr>
              <a:lnSpc>
                <a:spcPct val="110000"/>
              </a:lnSpc>
            </a:pPr>
            <a:r>
              <a:rPr lang="sv-SE" sz="900" kern="1200" dirty="0">
                <a:solidFill>
                  <a:schemeClr val="tx1"/>
                </a:solidFill>
                <a:effectLst/>
                <a:latin typeface="Verdana"/>
                <a:ea typeface="+mn-ea"/>
                <a:cs typeface="Verdana"/>
              </a:rPr>
              <a:t>För att undvika att bli förkyld eller drabbas av andra infektioner är det viktigt att vara extra noga med hygienen, särkskilt i förkylningstider eller när man varit i större folksamlingar.</a:t>
            </a:r>
          </a:p>
          <a:p>
            <a:pPr>
              <a:lnSpc>
                <a:spcPct val="110000"/>
              </a:lnSpc>
            </a:pPr>
            <a:endParaRPr lang="sv-SE" sz="900" kern="1200" dirty="0">
              <a:solidFill>
                <a:schemeClr val="tx1"/>
              </a:solidFill>
              <a:effectLst/>
              <a:latin typeface="Verdana"/>
              <a:ea typeface="+mn-ea"/>
              <a:cs typeface="Verdana"/>
            </a:endParaRPr>
          </a:p>
          <a:p>
            <a:pPr>
              <a:lnSpc>
                <a:spcPct val="110000"/>
              </a:lnSpc>
            </a:pPr>
            <a:r>
              <a:rPr lang="sv-SE" sz="900" b="1" kern="1200" dirty="0">
                <a:solidFill>
                  <a:schemeClr val="tx1"/>
                </a:solidFill>
                <a:effectLst/>
                <a:latin typeface="Verdana"/>
                <a:ea typeface="+mn-ea"/>
                <a:cs typeface="Verdana"/>
              </a:rPr>
              <a:t>Några enkla tips är att:</a:t>
            </a:r>
          </a:p>
          <a:p>
            <a:pPr marL="171450" lvl="0" indent="-171450">
              <a:lnSpc>
                <a:spcPct val="110000"/>
              </a:lnSpc>
              <a:buFont typeface="Arial" panose="020B0604020202020204" pitchFamily="34" charset="0"/>
              <a:buChar char="•"/>
            </a:pPr>
            <a:r>
              <a:rPr lang="sv-SE" sz="900" kern="1200" dirty="0">
                <a:solidFill>
                  <a:schemeClr val="tx1"/>
                </a:solidFill>
                <a:effectLst/>
                <a:latin typeface="Verdana"/>
                <a:ea typeface="+mn-ea"/>
                <a:cs typeface="Verdana"/>
              </a:rPr>
              <a:t>Tvätta händerna ofta</a:t>
            </a:r>
          </a:p>
          <a:p>
            <a:pPr marL="171450" lvl="0" indent="-171450">
              <a:lnSpc>
                <a:spcPct val="110000"/>
              </a:lnSpc>
              <a:buFont typeface="Arial" panose="020B0604020202020204" pitchFamily="34" charset="0"/>
              <a:buChar char="•"/>
            </a:pPr>
            <a:r>
              <a:rPr lang="sv-SE" sz="900" kern="1200" dirty="0">
                <a:solidFill>
                  <a:schemeClr val="tx1"/>
                </a:solidFill>
                <a:effectLst/>
                <a:latin typeface="Verdana"/>
                <a:ea typeface="+mn-ea"/>
                <a:cs typeface="Verdana"/>
              </a:rPr>
              <a:t>Byta handdukar och vädra ofta</a:t>
            </a:r>
          </a:p>
          <a:p>
            <a:pPr marL="171450" lvl="0" indent="-171450">
              <a:lnSpc>
                <a:spcPct val="110000"/>
              </a:lnSpc>
              <a:buFont typeface="Arial" panose="020B0604020202020204" pitchFamily="34" charset="0"/>
              <a:buChar char="•"/>
            </a:pPr>
            <a:r>
              <a:rPr lang="sv-SE" sz="900" kern="1200" dirty="0">
                <a:solidFill>
                  <a:schemeClr val="tx1"/>
                </a:solidFill>
                <a:effectLst/>
                <a:latin typeface="Verdana"/>
                <a:ea typeface="+mn-ea"/>
                <a:cs typeface="Verdana"/>
              </a:rPr>
              <a:t>Undvika förkylda personer</a:t>
            </a:r>
          </a:p>
        </p:txBody>
      </p:sp>
      <p:sp>
        <p:nvSpPr>
          <p:cNvPr id="4" name="Platshållare för bildnummer 3"/>
          <p:cNvSpPr>
            <a:spLocks noGrp="1"/>
          </p:cNvSpPr>
          <p:nvPr>
            <p:ph type="sldNum" sz="quarter" idx="10"/>
          </p:nvPr>
        </p:nvSpPr>
        <p:spPr/>
        <p:txBody>
          <a:bodyPr/>
          <a:lstStyle/>
          <a:p>
            <a:pPr>
              <a:defRPr/>
            </a:pPr>
            <a:fld id="{67184777-D1BC-4C58-8801-0124144F45A9}" type="slidenum">
              <a:rPr lang="sv-SE" altLang="sv-SE" smtClean="0"/>
              <a:pPr>
                <a:defRPr/>
              </a:pPr>
              <a:t>18</a:t>
            </a:fld>
            <a:endParaRPr lang="sv-SE" altLang="sv-SE"/>
          </a:p>
        </p:txBody>
      </p:sp>
    </p:spTree>
    <p:extLst>
      <p:ext uri="{BB962C8B-B14F-4D97-AF65-F5344CB8AC3E}">
        <p14:creationId xmlns:p14="http://schemas.microsoft.com/office/powerpoint/2010/main" val="8503401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79450" y="4714875"/>
            <a:ext cx="5438775" cy="5077518"/>
          </a:xfrm>
        </p:spPr>
        <p:txBody>
          <a:bodyPr>
            <a:noAutofit/>
          </a:bodyPr>
          <a:lstStyle/>
          <a:p>
            <a:pPr marL="0" marR="0" indent="0" algn="l" defTabSz="914400" rtl="0" eaLnBrk="1" fontAlgn="auto" latinLnBrk="0" hangingPunct="1">
              <a:spcBef>
                <a:spcPts val="0"/>
              </a:spcBef>
              <a:spcAft>
                <a:spcPts val="0"/>
              </a:spcAft>
              <a:buClrTx/>
              <a:buSzTx/>
              <a:buFontTx/>
              <a:buNone/>
              <a:tabLst/>
              <a:defRPr/>
            </a:pPr>
            <a:r>
              <a:rPr lang="sv-SE" sz="700" kern="1200" dirty="0">
                <a:solidFill>
                  <a:schemeClr val="tx1"/>
                </a:solidFill>
                <a:effectLst/>
              </a:rPr>
              <a:t>Det är viktigt att fortsätta vara så aktiv man kan,</a:t>
            </a:r>
            <a:r>
              <a:rPr lang="sv-SE" sz="700" kern="1200" baseline="0" dirty="0">
                <a:solidFill>
                  <a:schemeClr val="tx1"/>
                </a:solidFill>
                <a:effectLst/>
              </a:rPr>
              <a:t> med t ex:</a:t>
            </a:r>
            <a:endParaRPr lang="sv-SE" sz="700" kern="1200" dirty="0">
              <a:solidFill>
                <a:schemeClr val="tx1"/>
              </a:solidFill>
              <a:effectLst/>
            </a:endParaRPr>
          </a:p>
          <a:p>
            <a:pPr marL="171450" marR="0" indent="-171450" algn="l" defTabSz="914400" rtl="0" eaLnBrk="1" fontAlgn="auto" latinLnBrk="0" hangingPunct="1">
              <a:spcBef>
                <a:spcPts val="0"/>
              </a:spcBef>
              <a:spcAft>
                <a:spcPts val="0"/>
              </a:spcAft>
              <a:buClrTx/>
              <a:buSzTx/>
              <a:buFont typeface="Arial" panose="020B0604020202020204" pitchFamily="34" charset="0"/>
              <a:buChar char="•"/>
              <a:tabLst/>
              <a:defRPr/>
            </a:pPr>
            <a:r>
              <a:rPr lang="sv-SE" sz="700" kern="1200" dirty="0">
                <a:solidFill>
                  <a:schemeClr val="tx1"/>
                </a:solidFill>
                <a:effectLst/>
              </a:rPr>
              <a:t>Vardagssysslor</a:t>
            </a:r>
            <a:r>
              <a:rPr lang="sv-SE" sz="700" kern="1200" baseline="0" dirty="0">
                <a:solidFill>
                  <a:schemeClr val="tx1"/>
                </a:solidFill>
                <a:effectLst/>
              </a:rPr>
              <a:t> i hemmet</a:t>
            </a:r>
          </a:p>
          <a:p>
            <a:pPr marL="171450" marR="0" indent="-171450" algn="l" defTabSz="914400" rtl="0" eaLnBrk="1" fontAlgn="auto" latinLnBrk="0" hangingPunct="1">
              <a:spcBef>
                <a:spcPts val="0"/>
              </a:spcBef>
              <a:spcAft>
                <a:spcPts val="0"/>
              </a:spcAft>
              <a:buClrTx/>
              <a:buSzTx/>
              <a:buFont typeface="Arial" panose="020B0604020202020204" pitchFamily="34" charset="0"/>
              <a:buChar char="•"/>
              <a:tabLst/>
              <a:defRPr/>
            </a:pPr>
            <a:r>
              <a:rPr lang="sv-SE" sz="700" kern="1200" baseline="0" dirty="0">
                <a:solidFill>
                  <a:schemeClr val="tx1"/>
                </a:solidFill>
                <a:effectLst/>
              </a:rPr>
              <a:t>Motion och träning</a:t>
            </a:r>
          </a:p>
          <a:p>
            <a:pPr marL="171450" marR="0" indent="-171450" algn="l" defTabSz="914400" rtl="0" eaLnBrk="1" fontAlgn="auto" latinLnBrk="0" hangingPunct="1">
              <a:spcBef>
                <a:spcPts val="0"/>
              </a:spcBef>
              <a:spcAft>
                <a:spcPts val="0"/>
              </a:spcAft>
              <a:buClrTx/>
              <a:buSzTx/>
              <a:buFont typeface="Arial" panose="020B0604020202020204" pitchFamily="34" charset="0"/>
              <a:buChar char="•"/>
              <a:tabLst/>
              <a:defRPr/>
            </a:pPr>
            <a:r>
              <a:rPr lang="sv-SE" sz="700" kern="1200" baseline="0" dirty="0">
                <a:solidFill>
                  <a:schemeClr val="tx1"/>
                </a:solidFill>
                <a:effectLst/>
              </a:rPr>
              <a:t>Fritidsintressen</a:t>
            </a:r>
          </a:p>
          <a:p>
            <a:pPr marL="171450" marR="0" indent="-171450" algn="l" defTabSz="914400" rtl="0" eaLnBrk="1" fontAlgn="auto" latinLnBrk="0" hangingPunct="1">
              <a:spcBef>
                <a:spcPts val="0"/>
              </a:spcBef>
              <a:spcAft>
                <a:spcPts val="0"/>
              </a:spcAft>
              <a:buClrTx/>
              <a:buSzTx/>
              <a:buFont typeface="Arial" panose="020B0604020202020204" pitchFamily="34" charset="0"/>
              <a:buChar char="•"/>
              <a:tabLst/>
              <a:defRPr/>
            </a:pPr>
            <a:r>
              <a:rPr lang="sv-SE" sz="700" kern="1200" baseline="0" dirty="0">
                <a:solidFill>
                  <a:schemeClr val="tx1"/>
                </a:solidFill>
                <a:effectLst/>
              </a:rPr>
              <a:t>Sociala kontakter</a:t>
            </a:r>
            <a:endParaRPr lang="sv-SE" sz="700" kern="1200" dirty="0">
              <a:solidFill>
                <a:schemeClr val="tx1"/>
              </a:solidFill>
              <a:effectLst/>
            </a:endParaRPr>
          </a:p>
          <a:p>
            <a:pPr marL="0" marR="0" indent="0" algn="l" defTabSz="914400" rtl="0" eaLnBrk="1" fontAlgn="auto" latinLnBrk="0" hangingPunct="1">
              <a:spcBef>
                <a:spcPts val="0"/>
              </a:spcBef>
              <a:spcAft>
                <a:spcPts val="0"/>
              </a:spcAft>
              <a:buClrTx/>
              <a:buSzTx/>
              <a:buFontTx/>
              <a:buNone/>
              <a:tabLst/>
              <a:defRPr/>
            </a:pPr>
            <a:endParaRPr lang="sv-SE" sz="700" kern="1200" dirty="0">
              <a:solidFill>
                <a:schemeClr val="tx1"/>
              </a:solidFill>
              <a:effectLst/>
            </a:endParaRPr>
          </a:p>
          <a:p>
            <a:pPr marL="0" marR="0" indent="0" algn="l" defTabSz="914400" rtl="0" eaLnBrk="1" fontAlgn="auto" latinLnBrk="0" hangingPunct="1">
              <a:spcBef>
                <a:spcPts val="0"/>
              </a:spcBef>
              <a:spcAft>
                <a:spcPts val="0"/>
              </a:spcAft>
              <a:buClrTx/>
              <a:buSzTx/>
              <a:buFontTx/>
              <a:buNone/>
              <a:tabLst/>
              <a:defRPr/>
            </a:pPr>
            <a:r>
              <a:rPr lang="sv-SE" sz="700" kern="1200" dirty="0">
                <a:solidFill>
                  <a:schemeClr val="tx1"/>
                </a:solidFill>
                <a:effectLst/>
              </a:rPr>
              <a:t>För många med hjärtsvikt tar vardagen allt längre tid, då det blir</a:t>
            </a:r>
            <a:r>
              <a:rPr lang="sv-SE" sz="700" kern="1200" baseline="0" dirty="0">
                <a:solidFill>
                  <a:schemeClr val="tx1"/>
                </a:solidFill>
                <a:effectLst/>
              </a:rPr>
              <a:t> jobbigare att </a:t>
            </a:r>
            <a:r>
              <a:rPr lang="sv-SE" sz="700" kern="1200" dirty="0">
                <a:solidFill>
                  <a:schemeClr val="tx1"/>
                </a:solidFill>
                <a:effectLst/>
              </a:rPr>
              <a:t>utföra dagliga sysslor och aktiviteter.</a:t>
            </a:r>
          </a:p>
          <a:p>
            <a:pPr marL="0" marR="0" indent="0" algn="l" defTabSz="914400" rtl="0" eaLnBrk="1" fontAlgn="auto" latinLnBrk="0" hangingPunct="1">
              <a:spcBef>
                <a:spcPts val="0"/>
              </a:spcBef>
              <a:spcAft>
                <a:spcPts val="0"/>
              </a:spcAft>
              <a:buClrTx/>
              <a:buSzTx/>
              <a:buFontTx/>
              <a:buNone/>
              <a:tabLst/>
              <a:defRPr/>
            </a:pPr>
            <a:endParaRPr lang="sv-SE" sz="700" kern="1200" dirty="0">
              <a:solidFill>
                <a:schemeClr val="tx1"/>
              </a:solidFill>
              <a:effectLst/>
            </a:endParaRPr>
          </a:p>
          <a:p>
            <a:pPr marL="0" marR="0" indent="0" algn="l" defTabSz="914400" rtl="0" eaLnBrk="1" fontAlgn="auto" latinLnBrk="0" hangingPunct="1">
              <a:spcBef>
                <a:spcPts val="0"/>
              </a:spcBef>
              <a:spcAft>
                <a:spcPts val="0"/>
              </a:spcAft>
              <a:buClrTx/>
              <a:buSzTx/>
              <a:buFontTx/>
              <a:buNone/>
              <a:tabLst/>
              <a:defRPr/>
            </a:pPr>
            <a:r>
              <a:rPr lang="sv-SE" sz="700" b="1" kern="1200" dirty="0">
                <a:solidFill>
                  <a:schemeClr val="tx1"/>
                </a:solidFill>
                <a:effectLst/>
              </a:rPr>
              <a:t>Energibesparande åtgärder</a:t>
            </a:r>
          </a:p>
          <a:p>
            <a:pPr marL="0" marR="0" indent="0" algn="l" defTabSz="914400" rtl="0" eaLnBrk="1" fontAlgn="auto" latinLnBrk="0" hangingPunct="1">
              <a:spcBef>
                <a:spcPts val="0"/>
              </a:spcBef>
              <a:spcAft>
                <a:spcPts val="0"/>
              </a:spcAft>
              <a:buClrTx/>
              <a:buSzTx/>
              <a:buFontTx/>
              <a:buNone/>
              <a:tabLst/>
              <a:defRPr/>
            </a:pPr>
            <a:r>
              <a:rPr lang="sv-SE" sz="700" kern="1200" dirty="0">
                <a:solidFill>
                  <a:schemeClr val="tx1"/>
                </a:solidFill>
                <a:effectLst/>
              </a:rPr>
              <a:t>Då kan man få hjälp med att</a:t>
            </a:r>
            <a:r>
              <a:rPr lang="sv-SE" sz="700" kern="1200" baseline="0" dirty="0">
                <a:solidFill>
                  <a:schemeClr val="tx1"/>
                </a:solidFill>
                <a:effectLst/>
              </a:rPr>
              <a:t> spara energi, genom att lära sig att göra saker på ett nytt sätt.</a:t>
            </a:r>
          </a:p>
          <a:p>
            <a:pPr marL="0" marR="0" indent="0" algn="l" defTabSz="914400" rtl="0" eaLnBrk="1" fontAlgn="auto" latinLnBrk="0" hangingPunct="1">
              <a:spcBef>
                <a:spcPts val="0"/>
              </a:spcBef>
              <a:spcAft>
                <a:spcPts val="0"/>
              </a:spcAft>
              <a:buClrTx/>
              <a:buSzTx/>
              <a:buFontTx/>
              <a:buNone/>
              <a:tabLst/>
              <a:defRPr/>
            </a:pPr>
            <a:r>
              <a:rPr lang="sv-SE" sz="700" kern="1200" baseline="0" dirty="0">
                <a:solidFill>
                  <a:schemeClr val="tx1"/>
                </a:solidFill>
                <a:effectLst/>
              </a:rPr>
              <a:t>Att spara energi betyder inte att man ska göra färre saker, utan att man kan göra dem på ett sätt som kräver mindre energi.</a:t>
            </a:r>
          </a:p>
          <a:p>
            <a:pPr marL="0" marR="0" indent="0" algn="l" defTabSz="914400" rtl="0" eaLnBrk="1" fontAlgn="auto" latinLnBrk="0" hangingPunct="1">
              <a:spcBef>
                <a:spcPts val="0"/>
              </a:spcBef>
              <a:spcAft>
                <a:spcPts val="0"/>
              </a:spcAft>
              <a:buClrTx/>
              <a:buSzTx/>
              <a:buFontTx/>
              <a:buNone/>
              <a:tabLst/>
              <a:defRPr/>
            </a:pPr>
            <a:r>
              <a:rPr lang="sv-SE" sz="700" kern="1200" baseline="0" dirty="0">
                <a:solidFill>
                  <a:schemeClr val="tx1"/>
                </a:solidFill>
                <a:effectLst/>
              </a:rPr>
              <a:t>Syftet är att göra saker på ett smartare sätt så att man orkar mera.</a:t>
            </a:r>
          </a:p>
          <a:p>
            <a:pPr marL="0" marR="0" indent="0" algn="l" defTabSz="914400" rtl="0" eaLnBrk="1" fontAlgn="auto" latinLnBrk="0" hangingPunct="1">
              <a:spcBef>
                <a:spcPts val="0"/>
              </a:spcBef>
              <a:spcAft>
                <a:spcPts val="0"/>
              </a:spcAft>
              <a:buClrTx/>
              <a:buSzTx/>
              <a:buFontTx/>
              <a:buNone/>
              <a:tabLst/>
              <a:defRPr/>
            </a:pPr>
            <a:endParaRPr lang="sv-SE" sz="700" kern="1200" baseline="0" dirty="0">
              <a:solidFill>
                <a:schemeClr val="tx1"/>
              </a:solidFill>
              <a:effectLst/>
            </a:endParaRPr>
          </a:p>
          <a:p>
            <a:pPr marL="0" marR="0" indent="0" algn="l" defTabSz="914400" rtl="0" eaLnBrk="1" fontAlgn="auto" latinLnBrk="0" hangingPunct="1">
              <a:spcBef>
                <a:spcPts val="0"/>
              </a:spcBef>
              <a:spcAft>
                <a:spcPts val="0"/>
              </a:spcAft>
              <a:buClrTx/>
              <a:buSzTx/>
              <a:buFontTx/>
              <a:buNone/>
              <a:tabLst/>
              <a:defRPr/>
            </a:pPr>
            <a:r>
              <a:rPr lang="sv-SE" sz="700" kern="1200" baseline="0" dirty="0">
                <a:solidFill>
                  <a:schemeClr val="tx1"/>
                </a:solidFill>
                <a:effectLst/>
              </a:rPr>
              <a:t>T ex:</a:t>
            </a:r>
          </a:p>
          <a:p>
            <a:pPr marL="171450" indent="-171450">
              <a:buFont typeface="Arial" panose="020B0604020202020204" pitchFamily="34" charset="0"/>
              <a:buChar char="•"/>
            </a:pPr>
            <a:r>
              <a:rPr lang="sv-SE" sz="700" b="0" i="0" kern="1200" dirty="0">
                <a:solidFill>
                  <a:schemeClr val="tx1"/>
                </a:solidFill>
                <a:effectLst/>
              </a:rPr>
              <a:t>Sitt istället för att stå</a:t>
            </a:r>
          </a:p>
          <a:p>
            <a:pPr marL="171450" indent="-171450">
              <a:buFont typeface="Arial" panose="020B0604020202020204" pitchFamily="34" charset="0"/>
              <a:buChar char="•"/>
            </a:pPr>
            <a:r>
              <a:rPr lang="sv-SE" sz="700" b="0" i="0" kern="1200" dirty="0">
                <a:solidFill>
                  <a:schemeClr val="tx1"/>
                </a:solidFill>
                <a:effectLst/>
              </a:rPr>
              <a:t>Förvara saker man använder ofta tillgängligt</a:t>
            </a:r>
          </a:p>
          <a:p>
            <a:pPr marL="171450" indent="-171450">
              <a:buFont typeface="Arial" panose="020B0604020202020204" pitchFamily="34" charset="0"/>
              <a:buChar char="•"/>
            </a:pPr>
            <a:r>
              <a:rPr lang="sv-SE" sz="700" b="0" i="0" kern="1200" dirty="0">
                <a:solidFill>
                  <a:schemeClr val="tx1"/>
                </a:solidFill>
                <a:effectLst/>
              </a:rPr>
              <a:t>En shoppingvagn underlättar handling och tvätt</a:t>
            </a:r>
          </a:p>
          <a:p>
            <a:pPr marL="171450" indent="-171450">
              <a:buFont typeface="Arial" panose="020B0604020202020204" pitchFamily="34" charset="0"/>
              <a:buChar char="•"/>
            </a:pPr>
            <a:r>
              <a:rPr lang="sv-SE" sz="700" b="0" i="0" kern="1200" dirty="0">
                <a:solidFill>
                  <a:schemeClr val="tx1"/>
                </a:solidFill>
                <a:effectLst/>
              </a:rPr>
              <a:t>Bädda sängen enklare</a:t>
            </a:r>
          </a:p>
          <a:p>
            <a:endParaRPr lang="sv-SE" sz="700" dirty="0"/>
          </a:p>
          <a:p>
            <a:r>
              <a:rPr lang="sv-SE" sz="700" b="1" dirty="0"/>
              <a:t>Hjälpmedel</a:t>
            </a:r>
          </a:p>
          <a:p>
            <a:r>
              <a:rPr lang="sv-SE" sz="700" dirty="0"/>
              <a:t>Exempel på hjälpmedel kan vara: </a:t>
            </a:r>
          </a:p>
          <a:p>
            <a:pPr marL="171450" indent="-171450">
              <a:buFont typeface="Arial" panose="020B0604020202020204" pitchFamily="34" charset="0"/>
              <a:buChar char="•"/>
            </a:pPr>
            <a:r>
              <a:rPr lang="sv-SE" sz="700" dirty="0"/>
              <a:t>elektriskt sängryggstöd </a:t>
            </a:r>
          </a:p>
          <a:p>
            <a:pPr marL="171450" indent="-171450">
              <a:buFont typeface="Arial" panose="020B0604020202020204" pitchFamily="34" charset="0"/>
              <a:buChar char="•"/>
            </a:pPr>
            <a:r>
              <a:rPr lang="sv-SE" sz="700" dirty="0"/>
              <a:t>griptång </a:t>
            </a:r>
          </a:p>
          <a:p>
            <a:pPr marL="171450" indent="-171450">
              <a:buFont typeface="Arial" panose="020B0604020202020204" pitchFamily="34" charset="0"/>
              <a:buChar char="•"/>
            </a:pPr>
            <a:r>
              <a:rPr lang="sv-SE" sz="700" dirty="0"/>
              <a:t>duschpall </a:t>
            </a:r>
          </a:p>
          <a:p>
            <a:pPr marL="171450" indent="-171450">
              <a:buFont typeface="Arial" panose="020B0604020202020204" pitchFamily="34" charset="0"/>
              <a:buChar char="•"/>
            </a:pPr>
            <a:r>
              <a:rPr lang="sv-SE" sz="700" dirty="0"/>
              <a:t>förhöjning på toalett </a:t>
            </a:r>
          </a:p>
          <a:p>
            <a:pPr marL="171450" indent="-171450">
              <a:buFont typeface="Arial" panose="020B0604020202020204" pitchFamily="34" charset="0"/>
              <a:buChar char="•"/>
            </a:pPr>
            <a:r>
              <a:rPr lang="sv-SE" sz="700" dirty="0"/>
              <a:t>Rullstol</a:t>
            </a:r>
          </a:p>
          <a:p>
            <a:pPr marL="171450" indent="-171450">
              <a:buFont typeface="Arial" panose="020B0604020202020204" pitchFamily="34" charset="0"/>
              <a:buChar char="•"/>
            </a:pPr>
            <a:endParaRPr lang="sv-SE" sz="700" dirty="0"/>
          </a:p>
          <a:p>
            <a:pPr marL="0" indent="0">
              <a:buFont typeface="Arial" panose="020B0604020202020204" pitchFamily="34" charset="0"/>
              <a:buNone/>
            </a:pPr>
            <a:r>
              <a:rPr lang="sv-SE" sz="700" dirty="0"/>
              <a:t>För att få låna ett hjälpmedel krävs en bedömning av en arbetsterapeut.</a:t>
            </a:r>
          </a:p>
          <a:p>
            <a:pPr marL="0" indent="0">
              <a:buFont typeface="Arial" panose="020B0604020202020204" pitchFamily="34" charset="0"/>
              <a:buNone/>
            </a:pPr>
            <a:r>
              <a:rPr lang="sv-SE" sz="700" dirty="0"/>
              <a:t>Många hjälpmedel går också att köpa i</a:t>
            </a:r>
            <a:r>
              <a:rPr lang="sv-SE" sz="700" baseline="0" dirty="0"/>
              <a:t> affärer eller via Internet.</a:t>
            </a:r>
            <a:endParaRPr lang="sv-SE" sz="700" dirty="0"/>
          </a:p>
          <a:p>
            <a:endParaRPr lang="sv-SE" sz="700" dirty="0"/>
          </a:p>
          <a:p>
            <a:r>
              <a:rPr lang="sv-SE" sz="700" b="1" dirty="0"/>
              <a:t>Bostadsanpassning</a:t>
            </a:r>
          </a:p>
          <a:p>
            <a:pPr marL="0" marR="0" indent="0" algn="l" defTabSz="914400" rtl="0" eaLnBrk="1" fontAlgn="auto" latinLnBrk="0" hangingPunct="1">
              <a:spcBef>
                <a:spcPts val="0"/>
              </a:spcBef>
              <a:spcAft>
                <a:spcPts val="0"/>
              </a:spcAft>
              <a:buClrTx/>
              <a:buSzTx/>
              <a:buFontTx/>
              <a:buNone/>
              <a:tabLst/>
              <a:defRPr/>
            </a:pPr>
            <a:r>
              <a:rPr lang="sv-SE" sz="700" dirty="0"/>
              <a:t>Exempel kan vara:</a:t>
            </a:r>
          </a:p>
          <a:p>
            <a:pPr marL="171450" marR="0" indent="-171450" algn="l" defTabSz="914400" rtl="0" eaLnBrk="1" fontAlgn="auto" latinLnBrk="0" hangingPunct="1">
              <a:spcBef>
                <a:spcPts val="0"/>
              </a:spcBef>
              <a:spcAft>
                <a:spcPts val="0"/>
              </a:spcAft>
              <a:buClrTx/>
              <a:buSzTx/>
              <a:buFont typeface="Arial" panose="020B0604020202020204" pitchFamily="34" charset="0"/>
              <a:buChar char="•"/>
              <a:tabLst/>
              <a:defRPr/>
            </a:pPr>
            <a:r>
              <a:rPr lang="sv-SE" sz="700" dirty="0"/>
              <a:t>borttagande av trösklar </a:t>
            </a:r>
          </a:p>
          <a:p>
            <a:pPr marL="171450" marR="0" indent="-171450" algn="l" defTabSz="914400" rtl="0" eaLnBrk="1" fontAlgn="auto" latinLnBrk="0" hangingPunct="1">
              <a:spcBef>
                <a:spcPts val="0"/>
              </a:spcBef>
              <a:spcAft>
                <a:spcPts val="0"/>
              </a:spcAft>
              <a:buClrTx/>
              <a:buSzTx/>
              <a:buFont typeface="Arial" panose="020B0604020202020204" pitchFamily="34" charset="0"/>
              <a:buChar char="•"/>
              <a:tabLst/>
              <a:defRPr/>
            </a:pPr>
            <a:r>
              <a:rPr lang="sv-SE" sz="700" dirty="0"/>
              <a:t>borttagande av badkar </a:t>
            </a:r>
          </a:p>
          <a:p>
            <a:pPr marL="171450" marR="0" indent="-171450" algn="l" defTabSz="914400" rtl="0" eaLnBrk="1" fontAlgn="auto" latinLnBrk="0" hangingPunct="1">
              <a:spcBef>
                <a:spcPts val="0"/>
              </a:spcBef>
              <a:spcAft>
                <a:spcPts val="0"/>
              </a:spcAft>
              <a:buClrTx/>
              <a:buSzTx/>
              <a:buFont typeface="Arial" panose="020B0604020202020204" pitchFamily="34" charset="0"/>
              <a:buChar char="•"/>
              <a:tabLst/>
              <a:defRPr/>
            </a:pPr>
            <a:r>
              <a:rPr lang="sv-SE" sz="700" dirty="0"/>
              <a:t>iordningställande av duschplats </a:t>
            </a:r>
          </a:p>
          <a:p>
            <a:pPr marL="171450" marR="0" indent="-171450" algn="l" defTabSz="914400" rtl="0" eaLnBrk="1" fontAlgn="auto" latinLnBrk="0" hangingPunct="1">
              <a:spcBef>
                <a:spcPts val="0"/>
              </a:spcBef>
              <a:spcAft>
                <a:spcPts val="0"/>
              </a:spcAft>
              <a:buClrTx/>
              <a:buSzTx/>
              <a:buFont typeface="Arial" panose="020B0604020202020204" pitchFamily="34" charset="0"/>
              <a:buChar char="•"/>
              <a:tabLst/>
              <a:defRPr/>
            </a:pPr>
            <a:r>
              <a:rPr lang="sv-SE" sz="700" dirty="0"/>
              <a:t>elektrisk dörröppnare</a:t>
            </a:r>
          </a:p>
          <a:p>
            <a:endParaRPr lang="sv-SE" sz="700" dirty="0"/>
          </a:p>
          <a:p>
            <a:r>
              <a:rPr lang="sv-SE" sz="700" dirty="0"/>
              <a:t>För att få bostadsanpassningsbidrag krävs oftast intyg från arbetsterapeut, läkare eller annan sakkunnig person.</a:t>
            </a:r>
          </a:p>
        </p:txBody>
      </p:sp>
      <p:sp>
        <p:nvSpPr>
          <p:cNvPr id="4" name="Platshållare för bildnummer 3"/>
          <p:cNvSpPr>
            <a:spLocks noGrp="1"/>
          </p:cNvSpPr>
          <p:nvPr>
            <p:ph type="sldNum" sz="quarter" idx="10"/>
          </p:nvPr>
        </p:nvSpPr>
        <p:spPr/>
        <p:txBody>
          <a:bodyPr/>
          <a:lstStyle/>
          <a:p>
            <a:pPr>
              <a:defRPr/>
            </a:pPr>
            <a:fld id="{67184777-D1BC-4C58-8801-0124144F45A9}" type="slidenum">
              <a:rPr lang="sv-SE" altLang="sv-SE" smtClean="0"/>
              <a:pPr>
                <a:defRPr/>
              </a:pPr>
              <a:t>19</a:t>
            </a:fld>
            <a:endParaRPr lang="sv-SE" altLang="sv-SE"/>
          </a:p>
        </p:txBody>
      </p:sp>
    </p:spTree>
    <p:extLst>
      <p:ext uri="{BB962C8B-B14F-4D97-AF65-F5344CB8AC3E}">
        <p14:creationId xmlns:p14="http://schemas.microsoft.com/office/powerpoint/2010/main" val="2262842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sz="900" dirty="0"/>
              <a:t>Om du vill berätta mer utförligt om dagen:</a:t>
            </a:r>
          </a:p>
          <a:p>
            <a:endParaRPr lang="sv-SE" sz="900" dirty="0"/>
          </a:p>
          <a:p>
            <a:r>
              <a:rPr lang="sv-SE" sz="900" b="1" dirty="0"/>
              <a:t>Läkemedel</a:t>
            </a:r>
            <a:r>
              <a:rPr lang="sv-SE" sz="900" b="1" baseline="0" dirty="0"/>
              <a:t> vid hjärtsvikt</a:t>
            </a:r>
          </a:p>
          <a:p>
            <a:pPr marL="171450" indent="-171450">
              <a:buFont typeface="Arial"/>
              <a:buChar char="•"/>
            </a:pPr>
            <a:r>
              <a:rPr lang="sv-SE" sz="900" baseline="0" dirty="0"/>
              <a:t>Följsamhet</a:t>
            </a:r>
          </a:p>
          <a:p>
            <a:pPr marL="171450" indent="-171450">
              <a:buFont typeface="Arial"/>
              <a:buChar char="•"/>
            </a:pPr>
            <a:r>
              <a:rPr lang="sv-SE" sz="900" baseline="0" dirty="0"/>
              <a:t>Läkemedelsbehandling vid hjärtsvikt</a:t>
            </a:r>
          </a:p>
          <a:p>
            <a:endParaRPr lang="sv-SE" sz="900" baseline="0" dirty="0"/>
          </a:p>
          <a:p>
            <a:r>
              <a:rPr lang="sv-SE" sz="900" b="1" baseline="0" dirty="0"/>
              <a:t>Egenvård</a:t>
            </a:r>
          </a:p>
          <a:p>
            <a:pPr marL="171450" indent="-171450">
              <a:buFont typeface="Arial"/>
              <a:buChar char="•"/>
            </a:pPr>
            <a:r>
              <a:rPr lang="sv-SE" sz="900" baseline="0" dirty="0"/>
              <a:t>Rökstopp</a:t>
            </a:r>
          </a:p>
          <a:p>
            <a:pPr marL="171450" indent="-171450">
              <a:buFont typeface="Arial"/>
              <a:buChar char="•"/>
            </a:pPr>
            <a:r>
              <a:rPr lang="sv-SE" sz="900" baseline="0" dirty="0"/>
              <a:t>Vikt och vätska</a:t>
            </a:r>
          </a:p>
          <a:p>
            <a:pPr marL="171450" indent="-171450">
              <a:buFont typeface="Arial"/>
              <a:buChar char="•"/>
            </a:pPr>
            <a:r>
              <a:rPr lang="sv-SE" sz="900" baseline="0" dirty="0"/>
              <a:t>Infektioner, hygien och vaccination</a:t>
            </a:r>
          </a:p>
          <a:p>
            <a:pPr marL="171450" indent="-171450">
              <a:buFont typeface="Arial"/>
              <a:buChar char="•"/>
            </a:pPr>
            <a:r>
              <a:rPr lang="sv-SE" sz="900" baseline="0" dirty="0"/>
              <a:t>När orken inte räcker</a:t>
            </a:r>
          </a:p>
          <a:p>
            <a:pPr marL="171450" indent="-171450">
              <a:buFont typeface="Arial"/>
              <a:buChar char="•"/>
            </a:pPr>
            <a:r>
              <a:rPr lang="sv-SE" sz="900" baseline="0" dirty="0"/>
              <a:t>Ta hand om dig själv – god egenvård</a:t>
            </a:r>
          </a:p>
          <a:p>
            <a:endParaRPr lang="sv-SE" sz="900" baseline="0" dirty="0"/>
          </a:p>
          <a:p>
            <a:r>
              <a:rPr lang="sv-SE" sz="900" b="1" baseline="0" dirty="0"/>
              <a:t>Resor</a:t>
            </a:r>
          </a:p>
          <a:p>
            <a:pPr marL="171450" indent="-171450">
              <a:buFont typeface="Arial"/>
              <a:buChar char="•"/>
            </a:pPr>
            <a:r>
              <a:rPr lang="sv-SE" sz="900" baseline="0" dirty="0"/>
              <a:t>Att tänka på när man reser med hjärtsvikt</a:t>
            </a:r>
          </a:p>
          <a:p>
            <a:endParaRPr lang="sv-SE" sz="900" baseline="0" dirty="0"/>
          </a:p>
          <a:p>
            <a:r>
              <a:rPr lang="sv-SE" sz="900" b="1" baseline="0" dirty="0"/>
              <a:t>Känslor i vardagen</a:t>
            </a:r>
          </a:p>
          <a:p>
            <a:pPr marL="171450" indent="-171450">
              <a:buFont typeface="Arial"/>
              <a:buChar char="•"/>
            </a:pPr>
            <a:r>
              <a:rPr lang="sv-SE" sz="900" baseline="0" dirty="0"/>
              <a:t>Det är vanligt med oro och nedstämdhet </a:t>
            </a:r>
          </a:p>
          <a:p>
            <a:pPr marL="171450" indent="-171450">
              <a:buFont typeface="Arial"/>
              <a:buChar char="•"/>
            </a:pPr>
            <a:r>
              <a:rPr lang="sv-SE" sz="900" baseline="0" dirty="0"/>
              <a:t>Stress – när det känns som om kraven är mer än du klarar</a:t>
            </a:r>
          </a:p>
          <a:p>
            <a:pPr marL="171450" indent="-171450">
              <a:buFont typeface="Arial"/>
              <a:buChar char="•"/>
            </a:pPr>
            <a:r>
              <a:rPr lang="sv-SE" sz="900" baseline="0" dirty="0"/>
              <a:t>Vi lär oss skilja på normala känslomässiga reaktioner och känslor som tar över </a:t>
            </a:r>
            <a:br>
              <a:rPr lang="sv-SE" sz="900" baseline="0" dirty="0"/>
            </a:br>
            <a:r>
              <a:rPr lang="sv-SE" sz="900" baseline="0" dirty="0"/>
              <a:t>i vardagen</a:t>
            </a:r>
          </a:p>
          <a:p>
            <a:pPr marL="171450" indent="-171450">
              <a:buFont typeface="Arial"/>
              <a:buChar char="•"/>
            </a:pPr>
            <a:r>
              <a:rPr lang="sv-SE" sz="900" baseline="0" dirty="0"/>
              <a:t>Symtom vid ångest och depression</a:t>
            </a:r>
          </a:p>
        </p:txBody>
      </p:sp>
      <p:sp>
        <p:nvSpPr>
          <p:cNvPr id="4" name="Platshållare för bildnummer 3"/>
          <p:cNvSpPr>
            <a:spLocks noGrp="1"/>
          </p:cNvSpPr>
          <p:nvPr>
            <p:ph type="sldNum" sz="quarter" idx="10"/>
          </p:nvPr>
        </p:nvSpPr>
        <p:spPr/>
        <p:txBody>
          <a:bodyPr/>
          <a:lstStyle/>
          <a:p>
            <a:pPr>
              <a:defRPr/>
            </a:pPr>
            <a:fld id="{67184777-D1BC-4C58-8801-0124144F45A9}" type="slidenum">
              <a:rPr lang="sv-SE" altLang="sv-SE" smtClean="0"/>
              <a:pPr>
                <a:defRPr/>
              </a:pPr>
              <a:t>2</a:t>
            </a:fld>
            <a:endParaRPr lang="sv-SE" altLang="sv-SE"/>
          </a:p>
        </p:txBody>
      </p:sp>
    </p:spTree>
    <p:extLst>
      <p:ext uri="{BB962C8B-B14F-4D97-AF65-F5344CB8AC3E}">
        <p14:creationId xmlns:p14="http://schemas.microsoft.com/office/powerpoint/2010/main" val="40237140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Autofit/>
          </a:bodyPr>
          <a:lstStyle/>
          <a:p>
            <a:r>
              <a:rPr lang="sv-SE" sz="900" b="1" i="0" kern="1200" dirty="0">
                <a:solidFill>
                  <a:schemeClr val="tx1"/>
                </a:solidFill>
                <a:effectLst/>
              </a:rPr>
              <a:t>Vad är egenvård?</a:t>
            </a:r>
          </a:p>
          <a:p>
            <a:r>
              <a:rPr lang="sv-SE" sz="900" b="0" i="0" kern="1200" dirty="0">
                <a:solidFill>
                  <a:schemeClr val="tx1"/>
                </a:solidFill>
                <a:effectLst/>
              </a:rPr>
              <a:t>Egenvård</a:t>
            </a:r>
            <a:r>
              <a:rPr lang="sv-SE" sz="900" b="0" i="0" kern="1200" baseline="0" dirty="0">
                <a:solidFill>
                  <a:schemeClr val="tx1"/>
                </a:solidFill>
                <a:effectLst/>
              </a:rPr>
              <a:t> är det du gör själv för att må så bra som möjligt.</a:t>
            </a:r>
            <a:endParaRPr lang="sv-SE" sz="900" b="0" i="0" kern="1200" dirty="0">
              <a:solidFill>
                <a:schemeClr val="tx1"/>
              </a:solidFill>
              <a:effectLst/>
            </a:endParaRPr>
          </a:p>
          <a:p>
            <a:endParaRPr lang="sv-SE" sz="900" b="0" i="0" kern="1200" dirty="0">
              <a:solidFill>
                <a:schemeClr val="tx1"/>
              </a:solidFill>
              <a:effectLst/>
            </a:endParaRPr>
          </a:p>
          <a:p>
            <a:r>
              <a:rPr lang="sv-SE" sz="900" b="1" i="0" kern="1200" dirty="0">
                <a:solidFill>
                  <a:schemeClr val="tx1"/>
                </a:solidFill>
                <a:effectLst/>
              </a:rPr>
              <a:t>Där ingår att:</a:t>
            </a:r>
          </a:p>
          <a:p>
            <a:pPr marL="171450" indent="-171450">
              <a:buFont typeface="Arial" panose="020B0604020202020204" pitchFamily="34" charset="0"/>
              <a:buChar char="•"/>
            </a:pPr>
            <a:r>
              <a:rPr lang="sv-SE" sz="900" dirty="0"/>
              <a:t>H</a:t>
            </a:r>
            <a:r>
              <a:rPr lang="sv-SE" sz="900" b="0" i="0" kern="1200" dirty="0">
                <a:solidFill>
                  <a:schemeClr val="tx1"/>
                </a:solidFill>
                <a:effectLst/>
              </a:rPr>
              <a:t>ålla sig fysiskt och mentalt aktiv</a:t>
            </a:r>
          </a:p>
          <a:p>
            <a:pPr marL="171450" marR="0" indent="-171450" algn="l" defTabSz="914400" rtl="0" eaLnBrk="0" fontAlgn="base" latinLnBrk="0" hangingPunct="0">
              <a:spcBef>
                <a:spcPct val="30000"/>
              </a:spcBef>
              <a:spcAft>
                <a:spcPct val="0"/>
              </a:spcAft>
              <a:buClrTx/>
              <a:buSzTx/>
              <a:buFont typeface="Arial" panose="020B0604020202020204" pitchFamily="34" charset="0"/>
              <a:buChar char="•"/>
              <a:tabLst/>
              <a:defRPr/>
            </a:pPr>
            <a:r>
              <a:rPr lang="sv-SE" sz="900" dirty="0"/>
              <a:t>A</a:t>
            </a:r>
            <a:r>
              <a:rPr lang="sv-SE" sz="900" b="0" i="0" kern="1200" dirty="0">
                <a:solidFill>
                  <a:schemeClr val="tx1"/>
                </a:solidFill>
                <a:effectLst/>
              </a:rPr>
              <a:t>nvända läkemedel på bästa sätt </a:t>
            </a:r>
          </a:p>
          <a:p>
            <a:pPr marL="171450" indent="-171450">
              <a:buFont typeface="Arial" panose="020B0604020202020204" pitchFamily="34" charset="0"/>
              <a:buChar char="•"/>
            </a:pPr>
            <a:r>
              <a:rPr lang="sv-SE" sz="900" dirty="0"/>
              <a:t>G</a:t>
            </a:r>
            <a:r>
              <a:rPr lang="sv-SE" sz="900" b="0" i="0" kern="1200" dirty="0">
                <a:solidFill>
                  <a:schemeClr val="tx1"/>
                </a:solidFill>
                <a:effectLst/>
              </a:rPr>
              <a:t>öra sitt bästa för att undvika sjukdom och olyckor</a:t>
            </a:r>
          </a:p>
          <a:p>
            <a:endParaRPr lang="sv-SE" sz="900" kern="1200" dirty="0">
              <a:solidFill>
                <a:schemeClr val="tx1"/>
              </a:solidFill>
              <a:effectLst/>
            </a:endParaRPr>
          </a:p>
          <a:p>
            <a:r>
              <a:rPr lang="sv-SE" sz="900" b="1" kern="1200" dirty="0">
                <a:solidFill>
                  <a:schemeClr val="tx1"/>
                </a:solidFill>
                <a:effectLst/>
              </a:rPr>
              <a:t>Följ dina</a:t>
            </a:r>
            <a:r>
              <a:rPr lang="sv-SE" sz="900" b="1" kern="1200" baseline="0" dirty="0">
                <a:solidFill>
                  <a:schemeClr val="tx1"/>
                </a:solidFill>
                <a:effectLst/>
              </a:rPr>
              <a:t> symtom</a:t>
            </a:r>
            <a:endParaRPr lang="sv-SE" sz="900" b="1" kern="1200" dirty="0">
              <a:solidFill>
                <a:schemeClr val="tx1"/>
              </a:solidFill>
              <a:effectLst/>
            </a:endParaRPr>
          </a:p>
          <a:p>
            <a:r>
              <a:rPr lang="sv-SE" sz="900" kern="1200" dirty="0">
                <a:solidFill>
                  <a:schemeClr val="tx1"/>
                </a:solidFill>
                <a:effectLst/>
              </a:rPr>
              <a:t>Du är den som känner dig själv och din kropp bäst. </a:t>
            </a:r>
          </a:p>
          <a:p>
            <a:r>
              <a:rPr lang="sv-SE" sz="900" kern="1200" dirty="0">
                <a:solidFill>
                  <a:schemeClr val="tx1"/>
                </a:solidFill>
                <a:effectLst/>
              </a:rPr>
              <a:t>Därför är det också du som bäst kan följa dina symtom och upptäcka när allt inte är som vanligt.</a:t>
            </a:r>
          </a:p>
          <a:p>
            <a:endParaRPr lang="sv-SE" sz="900" kern="1200" dirty="0">
              <a:solidFill>
                <a:schemeClr val="tx1"/>
              </a:solidFill>
              <a:effectLst/>
            </a:endParaRPr>
          </a:p>
          <a:p>
            <a:r>
              <a:rPr lang="sv-SE" sz="900" b="1" kern="1200" dirty="0">
                <a:solidFill>
                  <a:schemeClr val="tx1"/>
                </a:solidFill>
                <a:effectLst/>
              </a:rPr>
              <a:t>Då kan man:</a:t>
            </a:r>
          </a:p>
          <a:p>
            <a:pPr marL="171450" indent="-171450">
              <a:buFont typeface="Arial" panose="020B0604020202020204" pitchFamily="34" charset="0"/>
              <a:buChar char="•"/>
            </a:pPr>
            <a:r>
              <a:rPr lang="sv-SE" sz="900" dirty="0"/>
              <a:t>U</a:t>
            </a:r>
            <a:r>
              <a:rPr lang="sv-SE" sz="900" kern="1200" dirty="0">
                <a:solidFill>
                  <a:schemeClr val="tx1"/>
                </a:solidFill>
                <a:effectLst/>
              </a:rPr>
              <a:t>pptäcka eventuella försämringar tidigt </a:t>
            </a:r>
          </a:p>
          <a:p>
            <a:pPr marL="171450" indent="-171450">
              <a:buFont typeface="Arial" panose="020B0604020202020204" pitchFamily="34" charset="0"/>
              <a:buChar char="•"/>
            </a:pPr>
            <a:r>
              <a:rPr lang="sv-SE" sz="900" kern="1200" dirty="0">
                <a:solidFill>
                  <a:schemeClr val="tx1"/>
                </a:solidFill>
                <a:effectLst/>
              </a:rPr>
              <a:t>Sätta</a:t>
            </a:r>
            <a:r>
              <a:rPr lang="sv-SE" sz="900" kern="1200" baseline="0" dirty="0">
                <a:solidFill>
                  <a:schemeClr val="tx1"/>
                </a:solidFill>
                <a:effectLst/>
              </a:rPr>
              <a:t> </a:t>
            </a:r>
            <a:r>
              <a:rPr lang="sv-SE" sz="900" kern="1200" dirty="0">
                <a:solidFill>
                  <a:schemeClr val="tx1"/>
                </a:solidFill>
                <a:effectLst/>
              </a:rPr>
              <a:t>in åtgärder i tid</a:t>
            </a:r>
          </a:p>
          <a:p>
            <a:pPr marL="171450" indent="-171450">
              <a:buFont typeface="Arial" panose="020B0604020202020204" pitchFamily="34" charset="0"/>
              <a:buChar char="•"/>
            </a:pPr>
            <a:r>
              <a:rPr lang="sv-SE" sz="900" dirty="0"/>
              <a:t>U</a:t>
            </a:r>
            <a:r>
              <a:rPr lang="sv-SE" sz="900" kern="1200" dirty="0">
                <a:solidFill>
                  <a:schemeClr val="tx1"/>
                </a:solidFill>
                <a:effectLst/>
              </a:rPr>
              <a:t>ndvika kraftigare försämringar</a:t>
            </a:r>
          </a:p>
        </p:txBody>
      </p:sp>
      <p:sp>
        <p:nvSpPr>
          <p:cNvPr id="4" name="Platshållare för bildnummer 3"/>
          <p:cNvSpPr>
            <a:spLocks noGrp="1"/>
          </p:cNvSpPr>
          <p:nvPr>
            <p:ph type="sldNum" sz="quarter" idx="10"/>
          </p:nvPr>
        </p:nvSpPr>
        <p:spPr/>
        <p:txBody>
          <a:bodyPr/>
          <a:lstStyle/>
          <a:p>
            <a:pPr>
              <a:defRPr/>
            </a:pPr>
            <a:fld id="{67184777-D1BC-4C58-8801-0124144F45A9}" type="slidenum">
              <a:rPr lang="sv-SE" altLang="sv-SE" smtClean="0"/>
              <a:pPr>
                <a:defRPr/>
              </a:pPr>
              <a:t>20</a:t>
            </a:fld>
            <a:endParaRPr lang="sv-SE" altLang="sv-SE"/>
          </a:p>
        </p:txBody>
      </p:sp>
    </p:spTree>
    <p:extLst>
      <p:ext uri="{BB962C8B-B14F-4D97-AF65-F5344CB8AC3E}">
        <p14:creationId xmlns:p14="http://schemas.microsoft.com/office/powerpoint/2010/main" val="7206910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sz="900" dirty="0"/>
              <a:t>Denna bild inleder ett nytt pass.</a:t>
            </a:r>
          </a:p>
        </p:txBody>
      </p:sp>
      <p:sp>
        <p:nvSpPr>
          <p:cNvPr id="4" name="Platshållare för bildnummer 3"/>
          <p:cNvSpPr>
            <a:spLocks noGrp="1"/>
          </p:cNvSpPr>
          <p:nvPr>
            <p:ph type="sldNum" sz="quarter" idx="10"/>
          </p:nvPr>
        </p:nvSpPr>
        <p:spPr/>
        <p:txBody>
          <a:bodyPr/>
          <a:lstStyle/>
          <a:p>
            <a:pPr>
              <a:defRPr/>
            </a:pPr>
            <a:fld id="{67184777-D1BC-4C58-8801-0124144F45A9}" type="slidenum">
              <a:rPr lang="sv-SE" altLang="sv-SE" smtClean="0"/>
              <a:pPr>
                <a:defRPr/>
              </a:pPr>
              <a:t>21</a:t>
            </a:fld>
            <a:endParaRPr lang="sv-SE" altLang="sv-SE"/>
          </a:p>
        </p:txBody>
      </p:sp>
    </p:spTree>
    <p:extLst>
      <p:ext uri="{BB962C8B-B14F-4D97-AF65-F5344CB8AC3E}">
        <p14:creationId xmlns:p14="http://schemas.microsoft.com/office/powerpoint/2010/main" val="39837920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79450" y="4714875"/>
            <a:ext cx="5438775" cy="5027641"/>
          </a:xfrm>
        </p:spPr>
        <p:txBody>
          <a:bodyPr>
            <a:noAutofit/>
          </a:bodyPr>
          <a:lstStyle/>
          <a:p>
            <a:pPr>
              <a:lnSpc>
                <a:spcPct val="90000"/>
              </a:lnSpc>
            </a:pPr>
            <a:r>
              <a:rPr lang="sv-SE" sz="800" b="1" dirty="0"/>
              <a:t>Resa med hjärtsvikt</a:t>
            </a:r>
            <a:endParaRPr lang="sv-SE" sz="800" b="1" baseline="0" dirty="0"/>
          </a:p>
          <a:p>
            <a:pPr>
              <a:lnSpc>
                <a:spcPct val="90000"/>
              </a:lnSpc>
            </a:pPr>
            <a:r>
              <a:rPr lang="sv-SE" sz="800" baseline="0" dirty="0"/>
              <a:t>Det går bra att resa om svikten är stabil. Diskutera med läkare eller sjuksköterska:</a:t>
            </a:r>
          </a:p>
          <a:p>
            <a:pPr marL="171450" indent="-171450">
              <a:lnSpc>
                <a:spcPct val="90000"/>
              </a:lnSpc>
              <a:buFont typeface="Arial" panose="020B0604020202020204" pitchFamily="34" charset="0"/>
              <a:buChar char="•"/>
            </a:pPr>
            <a:r>
              <a:rPr lang="sv-SE" sz="800" baseline="0" dirty="0"/>
              <a:t>Vid förändrade symtom</a:t>
            </a:r>
          </a:p>
          <a:p>
            <a:pPr marL="171450" indent="-171450">
              <a:lnSpc>
                <a:spcPct val="90000"/>
              </a:lnSpc>
              <a:buFont typeface="Arial" panose="020B0604020202020204" pitchFamily="34" charset="0"/>
              <a:buChar char="•"/>
            </a:pPr>
            <a:r>
              <a:rPr lang="sv-SE" sz="800" baseline="0" dirty="0"/>
              <a:t>Under utredning</a:t>
            </a:r>
          </a:p>
          <a:p>
            <a:pPr marL="171450" indent="-171450">
              <a:lnSpc>
                <a:spcPct val="90000"/>
              </a:lnSpc>
              <a:buFont typeface="Arial" panose="020B0604020202020204" pitchFamily="34" charset="0"/>
              <a:buChar char="•"/>
            </a:pPr>
            <a:r>
              <a:rPr lang="sv-SE" sz="800" baseline="0" dirty="0"/>
              <a:t>Efter operation</a:t>
            </a:r>
          </a:p>
          <a:p>
            <a:pPr marL="171450" indent="-171450">
              <a:lnSpc>
                <a:spcPct val="90000"/>
              </a:lnSpc>
              <a:buFont typeface="Arial" panose="020B0604020202020204" pitchFamily="34" charset="0"/>
              <a:buChar char="•"/>
            </a:pPr>
            <a:r>
              <a:rPr lang="sv-SE" sz="800" baseline="0" dirty="0"/>
              <a:t>Efter nyligen avslutad behandling</a:t>
            </a:r>
          </a:p>
          <a:p>
            <a:pPr marL="171450" indent="-171450">
              <a:lnSpc>
                <a:spcPct val="90000"/>
              </a:lnSpc>
              <a:buFont typeface="Arial" panose="020B0604020202020204" pitchFamily="34" charset="0"/>
              <a:buChar char="•"/>
            </a:pPr>
            <a:endParaRPr lang="sv-SE" sz="800" baseline="0" dirty="0"/>
          </a:p>
          <a:p>
            <a:pPr marL="0" indent="0">
              <a:lnSpc>
                <a:spcPct val="90000"/>
              </a:lnSpc>
              <a:buFont typeface="Arial" panose="020B0604020202020204" pitchFamily="34" charset="0"/>
              <a:buNone/>
            </a:pPr>
            <a:r>
              <a:rPr lang="sv-SE" sz="800" b="1" baseline="0" dirty="0"/>
              <a:t>Resmål</a:t>
            </a:r>
          </a:p>
          <a:p>
            <a:pPr marL="0" indent="0">
              <a:lnSpc>
                <a:spcPct val="90000"/>
              </a:lnSpc>
              <a:buFont typeface="Arial" panose="020B0604020202020204" pitchFamily="34" charset="0"/>
              <a:buNone/>
            </a:pPr>
            <a:r>
              <a:rPr lang="sv-SE" sz="800" baseline="0" dirty="0"/>
              <a:t>Många resmål är bra!</a:t>
            </a:r>
            <a:r>
              <a:rPr lang="sv-SE" sz="800" dirty="0"/>
              <a:t> </a:t>
            </a:r>
            <a:r>
              <a:rPr lang="sv-SE" sz="800" baseline="0" dirty="0"/>
              <a:t>Det kan vara bra att undvika:</a:t>
            </a:r>
          </a:p>
          <a:p>
            <a:pPr marL="171450" lvl="0" indent="-171450">
              <a:lnSpc>
                <a:spcPct val="90000"/>
              </a:lnSpc>
              <a:buFont typeface="Arial" panose="020B0604020202020204" pitchFamily="34" charset="0"/>
              <a:buChar char="•"/>
            </a:pPr>
            <a:r>
              <a:rPr lang="sv-SE" sz="800" kern="1200" dirty="0">
                <a:solidFill>
                  <a:schemeClr val="tx1"/>
                </a:solidFill>
                <a:effectLst/>
              </a:rPr>
              <a:t>Långa flygresor </a:t>
            </a:r>
          </a:p>
          <a:p>
            <a:pPr marL="171450" lvl="0" indent="-171450">
              <a:lnSpc>
                <a:spcPct val="90000"/>
              </a:lnSpc>
              <a:buFont typeface="Arial" panose="020B0604020202020204" pitchFamily="34" charset="0"/>
              <a:buChar char="•"/>
            </a:pPr>
            <a:r>
              <a:rPr lang="sv-SE" sz="800" kern="1200" dirty="0">
                <a:solidFill>
                  <a:schemeClr val="tx1"/>
                </a:solidFill>
                <a:effectLst/>
              </a:rPr>
              <a:t>Höga höjder</a:t>
            </a:r>
          </a:p>
          <a:p>
            <a:pPr marL="171450" lvl="0" indent="-171450">
              <a:lnSpc>
                <a:spcPct val="90000"/>
              </a:lnSpc>
              <a:buFont typeface="Arial" panose="020B0604020202020204" pitchFamily="34" charset="0"/>
              <a:buChar char="•"/>
            </a:pPr>
            <a:r>
              <a:rPr lang="sv-SE" sz="800" kern="1200" dirty="0">
                <a:solidFill>
                  <a:schemeClr val="tx1"/>
                </a:solidFill>
                <a:effectLst/>
              </a:rPr>
              <a:t>Mycket varmt eller fuktigt klimat </a:t>
            </a:r>
          </a:p>
          <a:p>
            <a:pPr marL="171450" lvl="0" indent="-171450">
              <a:lnSpc>
                <a:spcPct val="90000"/>
              </a:lnSpc>
              <a:buFont typeface="Arial" panose="020B0604020202020204" pitchFamily="34" charset="0"/>
              <a:buChar char="•"/>
            </a:pPr>
            <a:r>
              <a:rPr lang="sv-SE" sz="800" kern="1200" dirty="0">
                <a:solidFill>
                  <a:schemeClr val="tx1"/>
                </a:solidFill>
                <a:effectLst/>
              </a:rPr>
              <a:t>Luftföroreningar</a:t>
            </a:r>
          </a:p>
          <a:p>
            <a:pPr marL="171450" lvl="0" indent="-171450">
              <a:lnSpc>
                <a:spcPct val="90000"/>
              </a:lnSpc>
              <a:buFont typeface="Arial" panose="020B0604020202020204" pitchFamily="34" charset="0"/>
              <a:buChar char="•"/>
            </a:pPr>
            <a:endParaRPr lang="sv-SE" sz="800" kern="1200" baseline="0" dirty="0">
              <a:solidFill>
                <a:schemeClr val="tx1"/>
              </a:solidFill>
              <a:effectLst/>
            </a:endParaRPr>
          </a:p>
          <a:p>
            <a:pPr marL="0" lvl="0" indent="0">
              <a:lnSpc>
                <a:spcPct val="90000"/>
              </a:lnSpc>
              <a:buFont typeface="Arial" panose="020B0604020202020204" pitchFamily="34" charset="0"/>
              <a:buNone/>
            </a:pPr>
            <a:r>
              <a:rPr lang="sv-SE" sz="800" b="1" kern="1200" baseline="0" dirty="0">
                <a:solidFill>
                  <a:schemeClr val="tx1"/>
                </a:solidFill>
                <a:effectLst/>
              </a:rPr>
              <a:t>Läkemedel</a:t>
            </a:r>
          </a:p>
          <a:p>
            <a:pPr marL="171450" indent="-171450">
              <a:lnSpc>
                <a:spcPct val="90000"/>
              </a:lnSpc>
              <a:buFont typeface="Arial" panose="020B0604020202020204" pitchFamily="34" charset="0"/>
              <a:buChar char="•"/>
            </a:pPr>
            <a:r>
              <a:rPr lang="sv-SE" sz="800" kern="1200" baseline="0" dirty="0">
                <a:solidFill>
                  <a:schemeClr val="tx1"/>
                </a:solidFill>
                <a:effectLst/>
              </a:rPr>
              <a:t>Ta med läkemedel för hela perioden plus</a:t>
            </a:r>
            <a:r>
              <a:rPr lang="sv-SE" sz="800" kern="1200" dirty="0">
                <a:solidFill>
                  <a:schemeClr val="tx1"/>
                </a:solidFill>
                <a:effectLst/>
              </a:rPr>
              <a:t> två dagar extra </a:t>
            </a:r>
            <a:r>
              <a:rPr lang="sv-SE" sz="800" dirty="0"/>
              <a:t>(förseningar, inställda flighter)</a:t>
            </a:r>
          </a:p>
          <a:p>
            <a:pPr marL="171450" lvl="0" indent="-171450">
              <a:lnSpc>
                <a:spcPct val="90000"/>
              </a:lnSpc>
              <a:buFont typeface="Arial" panose="020B0604020202020204" pitchFamily="34" charset="0"/>
              <a:buChar char="•"/>
            </a:pPr>
            <a:r>
              <a:rPr lang="sv-SE" sz="800" dirty="0"/>
              <a:t>Ha gärna läkemedel i originalförpackning för bästa skydd mot värme och fukt</a:t>
            </a:r>
          </a:p>
          <a:p>
            <a:pPr marL="171450" lvl="0" indent="-171450">
              <a:lnSpc>
                <a:spcPct val="90000"/>
              </a:lnSpc>
              <a:buFont typeface="Arial" panose="020B0604020202020204" pitchFamily="34" charset="0"/>
              <a:buChar char="•"/>
            </a:pPr>
            <a:r>
              <a:rPr lang="sv-SE" sz="800" kern="1200" baseline="0" dirty="0">
                <a:solidFill>
                  <a:schemeClr val="tx1"/>
                </a:solidFill>
                <a:effectLst/>
              </a:rPr>
              <a:t>Vid annan tidszon, ta läkemedel efter ankomst och anpassa till lokala tider</a:t>
            </a:r>
          </a:p>
          <a:p>
            <a:pPr marL="171450" lvl="0" indent="-171450">
              <a:lnSpc>
                <a:spcPct val="90000"/>
              </a:lnSpc>
              <a:buFont typeface="Arial" panose="020B0604020202020204" pitchFamily="34" charset="0"/>
              <a:buChar char="•"/>
            </a:pPr>
            <a:r>
              <a:rPr lang="sv-SE" sz="800" kern="1200" baseline="0" dirty="0">
                <a:solidFill>
                  <a:schemeClr val="tx1"/>
                </a:solidFill>
                <a:effectLst/>
              </a:rPr>
              <a:t>Om du missar en dos, ta aldrig dubbla för att kompensera</a:t>
            </a:r>
          </a:p>
          <a:p>
            <a:pPr marL="171450" lvl="0" indent="-171450">
              <a:lnSpc>
                <a:spcPct val="90000"/>
              </a:lnSpc>
              <a:buFont typeface="Arial" panose="020B0604020202020204" pitchFamily="34" charset="0"/>
              <a:buChar char="•"/>
            </a:pPr>
            <a:endParaRPr lang="sv-SE" sz="800" kern="1200" baseline="0" dirty="0">
              <a:solidFill>
                <a:schemeClr val="tx1"/>
              </a:solidFill>
              <a:effectLst/>
            </a:endParaRPr>
          </a:p>
          <a:p>
            <a:pPr marL="0" lvl="0" indent="0">
              <a:lnSpc>
                <a:spcPct val="90000"/>
              </a:lnSpc>
              <a:buFont typeface="Arial" panose="020B0604020202020204" pitchFamily="34" charset="0"/>
              <a:buNone/>
            </a:pPr>
            <a:r>
              <a:rPr lang="sv-SE" sz="800" b="1" kern="1200" baseline="0" dirty="0">
                <a:solidFill>
                  <a:schemeClr val="tx1"/>
                </a:solidFill>
                <a:effectLst/>
              </a:rPr>
              <a:t>På flygplanet och flygplatsen</a:t>
            </a:r>
            <a:endParaRPr lang="sv-SE" sz="800" b="1" baseline="0" dirty="0"/>
          </a:p>
          <a:p>
            <a:pPr marL="171450" indent="-171450">
              <a:lnSpc>
                <a:spcPct val="90000"/>
              </a:lnSpc>
              <a:buFont typeface="Arial" panose="020B0604020202020204" pitchFamily="34" charset="0"/>
              <a:buChar char="•"/>
            </a:pPr>
            <a:r>
              <a:rPr lang="sv-SE" sz="800" kern="1200" dirty="0">
                <a:solidFill>
                  <a:schemeClr val="tx1"/>
                </a:solidFill>
                <a:effectLst/>
              </a:rPr>
              <a:t>Undvik</a:t>
            </a:r>
            <a:r>
              <a:rPr lang="sv-SE" sz="800" kern="1200" baseline="0" dirty="0">
                <a:solidFill>
                  <a:schemeClr val="tx1"/>
                </a:solidFill>
                <a:effectLst/>
              </a:rPr>
              <a:t> att sitta stilla länge, gå upp och rör på dig</a:t>
            </a:r>
          </a:p>
          <a:p>
            <a:pPr marL="171450" indent="-171450">
              <a:lnSpc>
                <a:spcPct val="90000"/>
              </a:lnSpc>
              <a:buFont typeface="Arial" panose="020B0604020202020204" pitchFamily="34" charset="0"/>
              <a:buChar char="•"/>
            </a:pPr>
            <a:r>
              <a:rPr lang="sv-SE" sz="800" kern="1200" baseline="0" dirty="0">
                <a:solidFill>
                  <a:schemeClr val="tx1"/>
                </a:solidFill>
                <a:effectLst/>
              </a:rPr>
              <a:t>Stödstrumpor kan hjälpa mot svullna ben och minskar risken för blodpropp</a:t>
            </a:r>
          </a:p>
          <a:p>
            <a:pPr marL="171450" indent="-171450">
              <a:lnSpc>
                <a:spcPct val="90000"/>
              </a:lnSpc>
              <a:buFont typeface="Arial" panose="020B0604020202020204" pitchFamily="34" charset="0"/>
              <a:buChar char="•"/>
            </a:pPr>
            <a:r>
              <a:rPr lang="sv-SE" sz="800" kern="1200" baseline="0" dirty="0">
                <a:solidFill>
                  <a:schemeClr val="tx1"/>
                </a:solidFill>
                <a:effectLst/>
              </a:rPr>
              <a:t>Pacemaker, ICD och CRT ger utslag i säkerhetskontrollen – säg till innan du går igenom</a:t>
            </a:r>
          </a:p>
          <a:p>
            <a:pPr marL="171450" indent="-171450">
              <a:lnSpc>
                <a:spcPct val="90000"/>
              </a:lnSpc>
              <a:buFont typeface="Arial" panose="020B0604020202020204" pitchFamily="34" charset="0"/>
              <a:buChar char="•"/>
            </a:pPr>
            <a:r>
              <a:rPr lang="sv-SE" sz="800" kern="1200" baseline="0" dirty="0">
                <a:solidFill>
                  <a:schemeClr val="tx1"/>
                </a:solidFill>
                <a:effectLst/>
              </a:rPr>
              <a:t>Det går att få hjälp med transport på flygplatsen – kolla med flygbolaget eller direkt med flygplatsen</a:t>
            </a:r>
          </a:p>
          <a:p>
            <a:pPr marL="171450" indent="-171450">
              <a:lnSpc>
                <a:spcPct val="90000"/>
              </a:lnSpc>
              <a:buFont typeface="Arial" panose="020B0604020202020204" pitchFamily="34" charset="0"/>
              <a:buChar char="•"/>
            </a:pPr>
            <a:endParaRPr lang="sv-SE" sz="800" kern="1200" baseline="0" dirty="0">
              <a:solidFill>
                <a:schemeClr val="tx1"/>
              </a:solidFill>
              <a:effectLst/>
            </a:endParaRPr>
          </a:p>
          <a:p>
            <a:pPr marL="0" indent="0">
              <a:lnSpc>
                <a:spcPct val="90000"/>
              </a:lnSpc>
              <a:buFont typeface="Arial" panose="020B0604020202020204" pitchFamily="34" charset="0"/>
              <a:buNone/>
            </a:pPr>
            <a:r>
              <a:rPr lang="sv-SE" sz="800" b="1" kern="1200" baseline="0" dirty="0">
                <a:solidFill>
                  <a:schemeClr val="tx1"/>
                </a:solidFill>
                <a:effectLst/>
              </a:rPr>
              <a:t>Förberedelser</a:t>
            </a:r>
          </a:p>
          <a:p>
            <a:pPr marL="171450" indent="-171450">
              <a:lnSpc>
                <a:spcPct val="90000"/>
              </a:lnSpc>
              <a:buFont typeface="Arial" panose="020B0604020202020204" pitchFamily="34" charset="0"/>
              <a:buChar char="•"/>
            </a:pPr>
            <a:r>
              <a:rPr lang="sv-SE" sz="800" kern="1200" baseline="0" dirty="0">
                <a:solidFill>
                  <a:schemeClr val="tx1"/>
                </a:solidFill>
                <a:effectLst/>
              </a:rPr>
              <a:t>Förteckning över sjukdomshistoria och mediciner på engelska</a:t>
            </a:r>
          </a:p>
          <a:p>
            <a:pPr marL="171450" indent="-171450">
              <a:lnSpc>
                <a:spcPct val="90000"/>
              </a:lnSpc>
              <a:buFont typeface="Arial" panose="020B0604020202020204" pitchFamily="34" charset="0"/>
              <a:buChar char="•"/>
            </a:pPr>
            <a:r>
              <a:rPr lang="sv-SE" sz="800" kern="1200" baseline="0" dirty="0">
                <a:solidFill>
                  <a:schemeClr val="tx1"/>
                </a:solidFill>
                <a:effectLst/>
              </a:rPr>
              <a:t>Intyg från apoteket på sömnmedel och smärtstillande</a:t>
            </a:r>
          </a:p>
          <a:p>
            <a:pPr marL="171450" indent="-171450">
              <a:lnSpc>
                <a:spcPct val="90000"/>
              </a:lnSpc>
              <a:buFont typeface="Arial" panose="020B0604020202020204" pitchFamily="34" charset="0"/>
              <a:buChar char="•"/>
            </a:pPr>
            <a:r>
              <a:rPr lang="sv-SE" sz="800" kern="1200" baseline="0" dirty="0">
                <a:solidFill>
                  <a:schemeClr val="tx1"/>
                </a:solidFill>
                <a:effectLst/>
              </a:rPr>
              <a:t>Kolla med försäkringsbolaget innan du reser</a:t>
            </a:r>
          </a:p>
          <a:p>
            <a:pPr marL="171450" marR="0" lvl="0" indent="-17145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lang="sv-SE" sz="800" kern="1200" baseline="0" dirty="0">
                <a:solidFill>
                  <a:schemeClr val="tx1"/>
                </a:solidFill>
                <a:effectLst/>
              </a:rPr>
              <a:t>Beställ </a:t>
            </a:r>
            <a:r>
              <a:rPr lang="sv-SE" sz="800" kern="1200" dirty="0">
                <a:solidFill>
                  <a:schemeClr val="tx1"/>
                </a:solidFill>
                <a:effectLst/>
              </a:rPr>
              <a:t>EU:s sjukförsäkringsintyg</a:t>
            </a:r>
            <a:r>
              <a:rPr lang="sv-SE" sz="800" kern="1200" baseline="0" dirty="0">
                <a:solidFill>
                  <a:schemeClr val="tx1"/>
                </a:solidFill>
                <a:effectLst/>
              </a:rPr>
              <a:t> </a:t>
            </a:r>
            <a:r>
              <a:rPr lang="sv-SE" sz="800" kern="1200" dirty="0">
                <a:solidFill>
                  <a:schemeClr val="tx1"/>
                </a:solidFill>
                <a:effectLst/>
              </a:rPr>
              <a:t>från försäkringskassan vid resor inom EU</a:t>
            </a:r>
          </a:p>
          <a:p>
            <a:pPr marL="171450" marR="0" lvl="0" indent="-17145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lang="sv-SE" sz="800" kern="1200" dirty="0">
                <a:solidFill>
                  <a:schemeClr val="tx1"/>
                </a:solidFill>
                <a:effectLst/>
              </a:rPr>
              <a:t>Kolla</a:t>
            </a:r>
            <a:r>
              <a:rPr lang="sv-SE" sz="800" kern="1200" baseline="0" dirty="0">
                <a:solidFill>
                  <a:schemeClr val="tx1"/>
                </a:solidFill>
                <a:effectLst/>
              </a:rPr>
              <a:t> om du behöver vaccinationer dit du reser</a:t>
            </a:r>
            <a:endParaRPr lang="sv-SE" sz="800" kern="1200" dirty="0">
              <a:solidFill>
                <a:schemeClr val="tx1"/>
              </a:solidFill>
              <a:effectLst/>
            </a:endParaRPr>
          </a:p>
          <a:p>
            <a:pPr marL="0" indent="0">
              <a:lnSpc>
                <a:spcPct val="90000"/>
              </a:lnSpc>
              <a:buFont typeface="Arial" panose="020B0604020202020204" pitchFamily="34" charset="0"/>
              <a:buNone/>
            </a:pPr>
            <a:endParaRPr lang="sv-SE" sz="800" kern="1200" baseline="0" dirty="0">
              <a:solidFill>
                <a:schemeClr val="tx1"/>
              </a:solidFill>
              <a:effectLst/>
            </a:endParaRPr>
          </a:p>
          <a:p>
            <a:pPr marL="0" indent="0">
              <a:lnSpc>
                <a:spcPct val="90000"/>
              </a:lnSpc>
              <a:buFont typeface="Arial" panose="020B0604020202020204" pitchFamily="34" charset="0"/>
              <a:buNone/>
            </a:pPr>
            <a:endParaRPr lang="sv-SE" sz="800" kern="1200" baseline="0" dirty="0">
              <a:solidFill>
                <a:schemeClr val="tx1"/>
              </a:solidFill>
              <a:effectLst/>
            </a:endParaRPr>
          </a:p>
          <a:p>
            <a:pPr marL="0" indent="0">
              <a:lnSpc>
                <a:spcPct val="90000"/>
              </a:lnSpc>
              <a:buFont typeface="Arial" panose="020B0604020202020204" pitchFamily="34" charset="0"/>
              <a:buNone/>
            </a:pPr>
            <a:endParaRPr lang="sv-SE" sz="800" kern="1200" dirty="0">
              <a:solidFill>
                <a:schemeClr val="tx1"/>
              </a:solidFill>
              <a:effectLst/>
            </a:endParaRPr>
          </a:p>
          <a:p>
            <a:pPr>
              <a:lnSpc>
                <a:spcPct val="90000"/>
              </a:lnSpc>
            </a:pPr>
            <a:endParaRPr lang="sv-SE" sz="800" kern="1200" dirty="0">
              <a:solidFill>
                <a:schemeClr val="tx1"/>
              </a:solidFill>
              <a:effectLst/>
            </a:endParaRPr>
          </a:p>
          <a:p>
            <a:pPr>
              <a:lnSpc>
                <a:spcPct val="90000"/>
              </a:lnSpc>
            </a:pPr>
            <a:endParaRPr lang="sv-SE" sz="800" baseline="0" dirty="0"/>
          </a:p>
          <a:p>
            <a:pPr>
              <a:lnSpc>
                <a:spcPct val="90000"/>
              </a:lnSpc>
            </a:pPr>
            <a:endParaRPr lang="sv-SE" sz="800" baseline="0" dirty="0"/>
          </a:p>
          <a:p>
            <a:pPr>
              <a:lnSpc>
                <a:spcPct val="90000"/>
              </a:lnSpc>
            </a:pPr>
            <a:endParaRPr lang="sv-SE" sz="800" baseline="0" dirty="0"/>
          </a:p>
          <a:p>
            <a:pPr>
              <a:lnSpc>
                <a:spcPct val="90000"/>
              </a:lnSpc>
            </a:pPr>
            <a:endParaRPr lang="sv-SE" sz="800" dirty="0"/>
          </a:p>
        </p:txBody>
      </p:sp>
      <p:sp>
        <p:nvSpPr>
          <p:cNvPr id="4" name="Platshållare för bildnummer 3"/>
          <p:cNvSpPr>
            <a:spLocks noGrp="1"/>
          </p:cNvSpPr>
          <p:nvPr>
            <p:ph type="sldNum" sz="quarter" idx="10"/>
          </p:nvPr>
        </p:nvSpPr>
        <p:spPr/>
        <p:txBody>
          <a:bodyPr/>
          <a:lstStyle/>
          <a:p>
            <a:fld id="{9C6ACC8F-43B3-4ABD-8F06-0C81F8B6ABC6}" type="slidenum">
              <a:rPr lang="sv-SE" smtClean="0"/>
              <a:t>22</a:t>
            </a:fld>
            <a:endParaRPr lang="sv-SE" dirty="0"/>
          </a:p>
        </p:txBody>
      </p:sp>
    </p:spTree>
    <p:extLst>
      <p:ext uri="{BB962C8B-B14F-4D97-AF65-F5344CB8AC3E}">
        <p14:creationId xmlns:p14="http://schemas.microsoft.com/office/powerpoint/2010/main" val="29412998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sz="900" dirty="0"/>
              <a:t>Denna bild inleder ett nytt pass.</a:t>
            </a:r>
          </a:p>
        </p:txBody>
      </p:sp>
      <p:sp>
        <p:nvSpPr>
          <p:cNvPr id="4" name="Platshållare för bildnummer 3"/>
          <p:cNvSpPr>
            <a:spLocks noGrp="1"/>
          </p:cNvSpPr>
          <p:nvPr>
            <p:ph type="sldNum" sz="quarter" idx="10"/>
          </p:nvPr>
        </p:nvSpPr>
        <p:spPr/>
        <p:txBody>
          <a:bodyPr/>
          <a:lstStyle/>
          <a:p>
            <a:pPr>
              <a:defRPr/>
            </a:pPr>
            <a:fld id="{67184777-D1BC-4C58-8801-0124144F45A9}" type="slidenum">
              <a:rPr lang="sv-SE" altLang="sv-SE" smtClean="0"/>
              <a:pPr>
                <a:defRPr/>
              </a:pPr>
              <a:t>23</a:t>
            </a:fld>
            <a:endParaRPr lang="sv-SE" altLang="sv-SE"/>
          </a:p>
        </p:txBody>
      </p:sp>
    </p:spTree>
    <p:extLst>
      <p:ext uri="{BB962C8B-B14F-4D97-AF65-F5344CB8AC3E}">
        <p14:creationId xmlns:p14="http://schemas.microsoft.com/office/powerpoint/2010/main" val="39837920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a:lnSpc>
                <a:spcPct val="110000"/>
              </a:lnSpc>
            </a:pPr>
            <a:r>
              <a:rPr lang="sv-SE" sz="900" b="1" dirty="0"/>
              <a:t>Syftet med avsnittet om känslor är:</a:t>
            </a:r>
          </a:p>
          <a:p>
            <a:pPr marL="171450" indent="-171450">
              <a:lnSpc>
                <a:spcPct val="110000"/>
              </a:lnSpc>
              <a:buFont typeface="Arial" panose="020B0604020202020204" pitchFamily="34" charset="0"/>
              <a:buChar char="•"/>
            </a:pPr>
            <a:r>
              <a:rPr lang="sv-SE" sz="900" dirty="0"/>
              <a:t>Att tala om att det är vanligt med känslor</a:t>
            </a:r>
            <a:r>
              <a:rPr lang="sv-SE" sz="900" baseline="0" dirty="0"/>
              <a:t> som stress, oro, nedstämdhet, ångest och depression vid hjärtsvikt.</a:t>
            </a:r>
          </a:p>
          <a:p>
            <a:pPr marL="171450" indent="-171450">
              <a:lnSpc>
                <a:spcPct val="110000"/>
              </a:lnSpc>
              <a:buFont typeface="Arial" panose="020B0604020202020204" pitchFamily="34" charset="0"/>
              <a:buChar char="•"/>
            </a:pPr>
            <a:r>
              <a:rPr lang="sv-SE" sz="900" baseline="0" dirty="0"/>
              <a:t>Att ångest och depression kan påverka livskvalitet lika mycket som sjukdomen i sig.</a:t>
            </a:r>
          </a:p>
          <a:p>
            <a:pPr marL="171450" indent="-171450">
              <a:lnSpc>
                <a:spcPct val="110000"/>
              </a:lnSpc>
              <a:buFont typeface="Arial" panose="020B0604020202020204" pitchFamily="34" charset="0"/>
              <a:buChar char="•"/>
            </a:pPr>
            <a:r>
              <a:rPr lang="sv-SE" sz="900" baseline="0" dirty="0"/>
              <a:t>Att lära sig skillnad på ”normala” känslomässiga reaktioner, ångest och depression.</a:t>
            </a:r>
          </a:p>
          <a:p>
            <a:pPr marL="171450" indent="-171450">
              <a:lnSpc>
                <a:spcPct val="110000"/>
              </a:lnSpc>
              <a:buFont typeface="Arial" panose="020B0604020202020204" pitchFamily="34" charset="0"/>
              <a:buChar char="•"/>
            </a:pPr>
            <a:r>
              <a:rPr lang="sv-SE" sz="900" baseline="0" dirty="0"/>
              <a:t>Att lära sig när man ska söka hjälp.</a:t>
            </a:r>
          </a:p>
          <a:p>
            <a:pPr marL="171450" indent="-171450">
              <a:lnSpc>
                <a:spcPct val="110000"/>
              </a:lnSpc>
              <a:buFont typeface="Arial" panose="020B0604020202020204" pitchFamily="34" charset="0"/>
              <a:buChar char="•"/>
            </a:pPr>
            <a:r>
              <a:rPr lang="sv-SE" sz="900" baseline="0" dirty="0"/>
              <a:t>Att förstå att det finns behandling som påverkar livskvalitén väsentligt vid oro och depression – man ska inte gå runt med en obehandlad depression eller ångest.</a:t>
            </a:r>
            <a:endParaRPr lang="sv-SE" sz="900" dirty="0"/>
          </a:p>
        </p:txBody>
      </p:sp>
      <p:sp>
        <p:nvSpPr>
          <p:cNvPr id="4" name="Platshållare för bildnummer 3"/>
          <p:cNvSpPr>
            <a:spLocks noGrp="1"/>
          </p:cNvSpPr>
          <p:nvPr>
            <p:ph type="sldNum" sz="quarter" idx="10"/>
          </p:nvPr>
        </p:nvSpPr>
        <p:spPr/>
        <p:txBody>
          <a:bodyPr/>
          <a:lstStyle/>
          <a:p>
            <a:pPr>
              <a:defRPr/>
            </a:pPr>
            <a:fld id="{67184777-D1BC-4C58-8801-0124144F45A9}" type="slidenum">
              <a:rPr lang="sv-SE" altLang="sv-SE" smtClean="0"/>
              <a:pPr>
                <a:defRPr/>
              </a:pPr>
              <a:t>24</a:t>
            </a:fld>
            <a:endParaRPr lang="sv-SE" altLang="sv-SE"/>
          </a:p>
        </p:txBody>
      </p:sp>
    </p:spTree>
    <p:extLst>
      <p:ext uri="{BB962C8B-B14F-4D97-AF65-F5344CB8AC3E}">
        <p14:creationId xmlns:p14="http://schemas.microsoft.com/office/powerpoint/2010/main" val="31870005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79450" y="4714875"/>
            <a:ext cx="5438775" cy="4907703"/>
          </a:xfrm>
        </p:spPr>
        <p:txBody>
          <a:bodyPr>
            <a:normAutofit fontScale="55000" lnSpcReduction="20000"/>
          </a:bodyPr>
          <a:lstStyle/>
          <a:p>
            <a:pPr>
              <a:lnSpc>
                <a:spcPct val="120000"/>
              </a:lnSpc>
            </a:pPr>
            <a:r>
              <a:rPr lang="sv-SE" sz="1200" kern="1200" dirty="0">
                <a:solidFill>
                  <a:schemeClr val="tx1"/>
                </a:solidFill>
                <a:effectLst/>
              </a:rPr>
              <a:t>Fråga gärna</a:t>
            </a:r>
            <a:r>
              <a:rPr lang="sv-SE" sz="1200" kern="1200" baseline="0" dirty="0">
                <a:solidFill>
                  <a:schemeClr val="tx1"/>
                </a:solidFill>
                <a:effectLst/>
              </a:rPr>
              <a:t> deltagarna om de känner att stress påverkar deras besvär vid hjärtsvikt.</a:t>
            </a:r>
            <a:endParaRPr lang="sv-SE" sz="1200" kern="1200" dirty="0">
              <a:solidFill>
                <a:schemeClr val="tx1"/>
              </a:solidFill>
              <a:effectLst/>
            </a:endParaRPr>
          </a:p>
          <a:p>
            <a:pPr>
              <a:lnSpc>
                <a:spcPct val="120000"/>
              </a:lnSpc>
            </a:pPr>
            <a:endParaRPr lang="sv-SE" sz="1200" kern="1200" dirty="0">
              <a:solidFill>
                <a:schemeClr val="tx1"/>
              </a:solidFill>
              <a:effectLst/>
            </a:endParaRPr>
          </a:p>
          <a:p>
            <a:pPr>
              <a:lnSpc>
                <a:spcPct val="120000"/>
              </a:lnSpc>
            </a:pPr>
            <a:r>
              <a:rPr lang="sv-SE" sz="1200" b="1" kern="1200" dirty="0">
                <a:solidFill>
                  <a:schemeClr val="tx1"/>
                </a:solidFill>
                <a:effectLst/>
              </a:rPr>
              <a:t>Vad är stress?</a:t>
            </a:r>
          </a:p>
          <a:p>
            <a:pPr>
              <a:lnSpc>
                <a:spcPct val="120000"/>
              </a:lnSpc>
            </a:pPr>
            <a:r>
              <a:rPr lang="sv-SE" sz="1200" b="0" i="0" u="none" strike="noStrike" kern="1200" baseline="0" dirty="0">
                <a:solidFill>
                  <a:schemeClr val="tx1"/>
                </a:solidFill>
              </a:rPr>
              <a:t>Stress är en situation där vi upplever att det krävs mer av oss än vad vi klarar av. </a:t>
            </a:r>
          </a:p>
          <a:p>
            <a:pPr>
              <a:lnSpc>
                <a:spcPct val="120000"/>
              </a:lnSpc>
            </a:pPr>
            <a:endParaRPr lang="sv-SE" sz="1200" b="0" i="0" u="none" strike="noStrike" kern="1200" baseline="0" dirty="0">
              <a:solidFill>
                <a:schemeClr val="tx1"/>
              </a:solidFill>
            </a:endParaRPr>
          </a:p>
          <a:p>
            <a:pPr>
              <a:lnSpc>
                <a:spcPct val="120000"/>
              </a:lnSpc>
            </a:pPr>
            <a:r>
              <a:rPr lang="sv-SE" sz="1200" b="1" kern="1200" dirty="0">
                <a:solidFill>
                  <a:schemeClr val="tx1"/>
                </a:solidFill>
                <a:effectLst/>
              </a:rPr>
              <a:t>Vem</a:t>
            </a:r>
            <a:r>
              <a:rPr lang="sv-SE" sz="1200" b="1" kern="1200" baseline="0" dirty="0">
                <a:solidFill>
                  <a:schemeClr val="tx1"/>
                </a:solidFill>
                <a:effectLst/>
              </a:rPr>
              <a:t> ställer kraven?</a:t>
            </a:r>
            <a:endParaRPr lang="sv-SE" sz="1200" b="1" kern="1200" dirty="0">
              <a:solidFill>
                <a:schemeClr val="tx1"/>
              </a:solidFill>
              <a:effectLst/>
            </a:endParaRPr>
          </a:p>
          <a:p>
            <a:pPr marL="171450" indent="-171450">
              <a:lnSpc>
                <a:spcPct val="120000"/>
              </a:lnSpc>
              <a:buFont typeface="Arial" panose="020B0604020202020204" pitchFamily="34" charset="0"/>
              <a:buChar char="•"/>
            </a:pPr>
            <a:r>
              <a:rPr lang="sv-SE" sz="1200" kern="1200" dirty="0">
                <a:solidFill>
                  <a:schemeClr val="tx1"/>
                </a:solidFill>
                <a:effectLst/>
              </a:rPr>
              <a:t>Övermäktiga krav kan komma utifrån, t ex från andra människor, av chefen, familjen eller samhället.</a:t>
            </a:r>
          </a:p>
          <a:p>
            <a:pPr marL="171450" indent="-171450">
              <a:lnSpc>
                <a:spcPct val="120000"/>
              </a:lnSpc>
              <a:buFont typeface="Arial" panose="020B0604020202020204" pitchFamily="34" charset="0"/>
              <a:buChar char="•"/>
            </a:pPr>
            <a:r>
              <a:rPr lang="sv-SE" sz="1200" kern="1200" dirty="0">
                <a:solidFill>
                  <a:schemeClr val="tx1"/>
                </a:solidFill>
                <a:effectLst/>
              </a:rPr>
              <a:t>Lika ofta kommer inifrån en själv – viktigt att fråga sig vad verkligen är viktigt.</a:t>
            </a:r>
          </a:p>
          <a:p>
            <a:pPr marL="171450" indent="-171450">
              <a:lnSpc>
                <a:spcPct val="120000"/>
              </a:lnSpc>
              <a:buFont typeface="Arial" panose="020B0604020202020204" pitchFamily="34" charset="0"/>
              <a:buChar char="•"/>
            </a:pPr>
            <a:endParaRPr lang="sv-SE" sz="1200" kern="1200" dirty="0">
              <a:solidFill>
                <a:schemeClr val="tx1"/>
              </a:solidFill>
              <a:effectLst/>
            </a:endParaRPr>
          </a:p>
          <a:p>
            <a:pPr marL="0" indent="0">
              <a:lnSpc>
                <a:spcPct val="120000"/>
              </a:lnSpc>
              <a:buFont typeface="Arial" panose="020B0604020202020204" pitchFamily="34" charset="0"/>
              <a:buNone/>
            </a:pPr>
            <a:r>
              <a:rPr lang="sv-SE" sz="1200" b="1" kern="1200" dirty="0">
                <a:solidFill>
                  <a:schemeClr val="tx1"/>
                </a:solidFill>
                <a:effectLst/>
              </a:rPr>
              <a:t>Planera och prioritera</a:t>
            </a:r>
          </a:p>
          <a:p>
            <a:pPr marL="0" indent="0">
              <a:lnSpc>
                <a:spcPct val="120000"/>
              </a:lnSpc>
              <a:buFont typeface="Arial" panose="020B0604020202020204" pitchFamily="34" charset="0"/>
              <a:buNone/>
            </a:pPr>
            <a:r>
              <a:rPr lang="sv-SE" sz="1200" kern="1200" dirty="0">
                <a:solidFill>
                  <a:schemeClr val="tx1"/>
                </a:solidFill>
                <a:effectLst/>
              </a:rPr>
              <a:t>I traditionell stresshantering fokuserar man på att:</a:t>
            </a:r>
          </a:p>
          <a:p>
            <a:pPr marL="0" indent="0">
              <a:lnSpc>
                <a:spcPct val="120000"/>
              </a:lnSpc>
              <a:buFont typeface="Arial" panose="020B0604020202020204" pitchFamily="34" charset="0"/>
              <a:buNone/>
            </a:pPr>
            <a:r>
              <a:rPr lang="sv-SE" sz="1200" kern="1200" dirty="0">
                <a:solidFill>
                  <a:schemeClr val="tx1"/>
                </a:solidFill>
                <a:effectLst/>
              </a:rPr>
              <a:t>Minska kraven – vem vill att jag ska göra vad, varför, är det nödvändigt.</a:t>
            </a:r>
          </a:p>
          <a:p>
            <a:pPr marL="0" indent="0">
              <a:lnSpc>
                <a:spcPct val="120000"/>
              </a:lnSpc>
              <a:buFont typeface="Arial" panose="020B0604020202020204" pitchFamily="34" charset="0"/>
              <a:buNone/>
            </a:pPr>
            <a:r>
              <a:rPr lang="sv-SE" sz="1200" kern="1200" dirty="0">
                <a:solidFill>
                  <a:schemeClr val="tx1"/>
                </a:solidFill>
                <a:effectLst/>
              </a:rPr>
              <a:t>Planera – fördela uppgifterna</a:t>
            </a:r>
            <a:r>
              <a:rPr lang="sv-SE" sz="1200" kern="1200" baseline="0" dirty="0">
                <a:solidFill>
                  <a:schemeClr val="tx1"/>
                </a:solidFill>
                <a:effectLst/>
              </a:rPr>
              <a:t> över längre tidsperioder, lite i taget, planera även för vila.</a:t>
            </a:r>
            <a:endParaRPr lang="sv-SE" sz="1200" kern="1200" dirty="0">
              <a:solidFill>
                <a:schemeClr val="tx1"/>
              </a:solidFill>
              <a:effectLst/>
            </a:endParaRPr>
          </a:p>
          <a:p>
            <a:pPr marL="0" indent="0">
              <a:lnSpc>
                <a:spcPct val="120000"/>
              </a:lnSpc>
              <a:buFont typeface="Arial" panose="020B0604020202020204" pitchFamily="34" charset="0"/>
              <a:buNone/>
            </a:pPr>
            <a:r>
              <a:rPr lang="sv-SE" sz="1200" kern="1200" dirty="0">
                <a:solidFill>
                  <a:schemeClr val="tx1"/>
                </a:solidFill>
                <a:effectLst/>
              </a:rPr>
              <a:t>Prioritera – vad är viktigast och vad kan man välja bort?</a:t>
            </a:r>
          </a:p>
          <a:p>
            <a:pPr>
              <a:lnSpc>
                <a:spcPct val="120000"/>
              </a:lnSpc>
            </a:pPr>
            <a:r>
              <a:rPr lang="sv-SE" sz="1200" kern="1200" dirty="0">
                <a:solidFill>
                  <a:schemeClr val="tx1"/>
                </a:solidFill>
                <a:effectLst/>
              </a:rPr>
              <a:t> </a:t>
            </a:r>
          </a:p>
          <a:p>
            <a:pPr>
              <a:lnSpc>
                <a:spcPct val="120000"/>
              </a:lnSpc>
            </a:pPr>
            <a:r>
              <a:rPr lang="sv-SE" sz="1200" b="1" kern="1200" dirty="0">
                <a:solidFill>
                  <a:schemeClr val="tx1"/>
                </a:solidFill>
                <a:effectLst/>
              </a:rPr>
              <a:t>Konsten</a:t>
            </a:r>
            <a:r>
              <a:rPr lang="sv-SE" sz="1200" b="1" kern="1200" baseline="0" dirty="0">
                <a:solidFill>
                  <a:schemeClr val="tx1"/>
                </a:solidFill>
                <a:effectLst/>
              </a:rPr>
              <a:t> att slappna av – på riktigt</a:t>
            </a:r>
            <a:endParaRPr lang="sv-SE" sz="1200" b="1" kern="1200" dirty="0">
              <a:solidFill>
                <a:schemeClr val="tx1"/>
              </a:solidFill>
              <a:effectLst/>
            </a:endParaRPr>
          </a:p>
          <a:p>
            <a:pPr>
              <a:lnSpc>
                <a:spcPct val="120000"/>
              </a:lnSpc>
            </a:pPr>
            <a:r>
              <a:rPr lang="sv-SE" sz="1200" kern="1200" dirty="0">
                <a:solidFill>
                  <a:schemeClr val="tx1"/>
                </a:solidFill>
                <a:effectLst/>
              </a:rPr>
              <a:t>På sistone har stressforskare intresserat sig för hur stresståliga personer gör, vad det är som gör att de fungerar även under hård press. Studier visar:</a:t>
            </a:r>
          </a:p>
          <a:p>
            <a:pPr>
              <a:lnSpc>
                <a:spcPct val="120000"/>
              </a:lnSpc>
            </a:pPr>
            <a:endParaRPr lang="sv-SE" sz="1200" kern="1200" dirty="0">
              <a:solidFill>
                <a:schemeClr val="tx1"/>
              </a:solidFill>
              <a:effectLst/>
            </a:endParaRPr>
          </a:p>
          <a:p>
            <a:pPr marL="171450" indent="-171450">
              <a:lnSpc>
                <a:spcPct val="120000"/>
              </a:lnSpc>
              <a:buFont typeface="Arial" panose="020B0604020202020204" pitchFamily="34" charset="0"/>
              <a:buChar char="•"/>
            </a:pPr>
            <a:r>
              <a:rPr lang="sv-SE" sz="1200" kern="1200" dirty="0">
                <a:solidFill>
                  <a:schemeClr val="tx1"/>
                </a:solidFill>
                <a:effectLst/>
              </a:rPr>
              <a:t>De kan hålla sig lugna inför tuffa utmaningar.</a:t>
            </a:r>
          </a:p>
          <a:p>
            <a:pPr marL="171450" indent="-171450">
              <a:lnSpc>
                <a:spcPct val="120000"/>
              </a:lnSpc>
              <a:buFont typeface="Arial" panose="020B0604020202020204" pitchFamily="34" charset="0"/>
              <a:buChar char="•"/>
            </a:pPr>
            <a:r>
              <a:rPr lang="sv-SE" sz="1200" kern="1200" dirty="0">
                <a:solidFill>
                  <a:schemeClr val="tx1"/>
                </a:solidFill>
                <a:effectLst/>
              </a:rPr>
              <a:t>Ta sig an en sak i sänder.</a:t>
            </a:r>
          </a:p>
          <a:p>
            <a:pPr marL="171450" indent="-171450">
              <a:lnSpc>
                <a:spcPct val="120000"/>
              </a:lnSpc>
              <a:buFont typeface="Arial" panose="020B0604020202020204" pitchFamily="34" charset="0"/>
              <a:buChar char="•"/>
            </a:pPr>
            <a:r>
              <a:rPr lang="sv-SE" sz="1200" dirty="0"/>
              <a:t>V</a:t>
            </a:r>
            <a:r>
              <a:rPr lang="sv-SE" sz="1200" kern="1200" dirty="0">
                <a:solidFill>
                  <a:schemeClr val="tx1"/>
                </a:solidFill>
                <a:effectLst/>
              </a:rPr>
              <a:t>ila mellan varven, släppa allt en stund, gå i depå och ladda batterierna. </a:t>
            </a:r>
          </a:p>
          <a:p>
            <a:pPr>
              <a:lnSpc>
                <a:spcPct val="120000"/>
              </a:lnSpc>
            </a:pPr>
            <a:r>
              <a:rPr lang="sv-SE" sz="1200" kern="1200" dirty="0">
                <a:solidFill>
                  <a:schemeClr val="tx1"/>
                </a:solidFill>
                <a:effectLst/>
              </a:rPr>
              <a:t> </a:t>
            </a:r>
          </a:p>
          <a:p>
            <a:pPr>
              <a:lnSpc>
                <a:spcPct val="130000"/>
              </a:lnSpc>
            </a:pPr>
            <a:r>
              <a:rPr lang="sv-SE" sz="1200" kern="1200" dirty="0">
                <a:solidFill>
                  <a:schemeClr val="tx1"/>
                </a:solidFill>
                <a:effectLst/>
              </a:rPr>
              <a:t>Denna sistnämnda förmåga förutsätter att man inte är fast i oro, utan tvärtom är bra på att försätta sig själv i ett rofyllt mentalt tillstånd en liten stund då och då. Det är här vi finner orsaken till varför så många orosbenägna personer drabbas av negativa stressymptom, bränner ut sig och i vissa fall till och med blir deprimerade. Det är för att de saboterar sin egen återhämtning med att alltid vara lite mentalt anspända och aldrig riktigt komma till ro. Det är en form av ”inre stress” som är väldigt viktig att upptäcka hos sig själv om man har en sådan orolig läggning, så att man då kan träna desto mer mental avslappning och tankekontroll.</a:t>
            </a:r>
          </a:p>
          <a:p>
            <a:pPr>
              <a:lnSpc>
                <a:spcPct val="130000"/>
              </a:lnSpc>
            </a:pPr>
            <a:endParaRPr lang="sv-SE" sz="1200" kern="1200" dirty="0">
              <a:solidFill>
                <a:schemeClr val="tx1"/>
              </a:solidFill>
              <a:effectLst/>
            </a:endParaRPr>
          </a:p>
          <a:p>
            <a:pPr>
              <a:lnSpc>
                <a:spcPct val="130000"/>
              </a:lnSpc>
            </a:pPr>
            <a:r>
              <a:rPr lang="sv-SE" sz="1200" kern="1200" dirty="0">
                <a:solidFill>
                  <a:schemeClr val="tx1"/>
                </a:solidFill>
                <a:effectLst/>
              </a:rPr>
              <a:t>Dela ut faktabladet</a:t>
            </a:r>
            <a:r>
              <a:rPr lang="sv-SE" sz="1200" kern="1200" baseline="0" dirty="0">
                <a:solidFill>
                  <a:schemeClr val="tx1"/>
                </a:solidFill>
                <a:effectLst/>
              </a:rPr>
              <a:t> Avslappning.</a:t>
            </a:r>
            <a:endParaRPr lang="sv-SE" sz="1200" kern="1200" dirty="0">
              <a:solidFill>
                <a:schemeClr val="tx1"/>
              </a:solidFill>
              <a:effectLst/>
            </a:endParaRPr>
          </a:p>
          <a:p>
            <a:pPr>
              <a:lnSpc>
                <a:spcPct val="120000"/>
              </a:lnSpc>
            </a:pPr>
            <a:endParaRPr lang="sv-SE" dirty="0"/>
          </a:p>
          <a:p>
            <a:pPr>
              <a:lnSpc>
                <a:spcPct val="120000"/>
              </a:lnSpc>
            </a:pPr>
            <a:endParaRPr lang="sv-SE" dirty="0"/>
          </a:p>
        </p:txBody>
      </p:sp>
      <p:sp>
        <p:nvSpPr>
          <p:cNvPr id="4" name="Platshållare för bildnummer 3"/>
          <p:cNvSpPr>
            <a:spLocks noGrp="1"/>
          </p:cNvSpPr>
          <p:nvPr>
            <p:ph type="sldNum" sz="quarter" idx="10"/>
          </p:nvPr>
        </p:nvSpPr>
        <p:spPr/>
        <p:txBody>
          <a:bodyPr/>
          <a:lstStyle/>
          <a:p>
            <a:pPr>
              <a:defRPr/>
            </a:pPr>
            <a:fld id="{67184777-D1BC-4C58-8801-0124144F45A9}" type="slidenum">
              <a:rPr lang="sv-SE" altLang="sv-SE" smtClean="0"/>
              <a:pPr>
                <a:defRPr/>
              </a:pPr>
              <a:t>25</a:t>
            </a:fld>
            <a:endParaRPr lang="sv-SE" altLang="sv-SE"/>
          </a:p>
        </p:txBody>
      </p:sp>
    </p:spTree>
    <p:extLst>
      <p:ext uri="{BB962C8B-B14F-4D97-AF65-F5344CB8AC3E}">
        <p14:creationId xmlns:p14="http://schemas.microsoft.com/office/powerpoint/2010/main" val="822003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a:lnSpc>
                <a:spcPct val="110000"/>
              </a:lnSpc>
            </a:pPr>
            <a:r>
              <a:rPr lang="sv-SE" sz="900" b="1" dirty="0"/>
              <a:t>Oro och nedstämdhet är naturliga och befogade reaktioner</a:t>
            </a:r>
            <a:r>
              <a:rPr lang="sv-SE" sz="900" b="1" baseline="0" dirty="0"/>
              <a:t> vid en kronisk sjukdom.</a:t>
            </a:r>
          </a:p>
          <a:p>
            <a:pPr>
              <a:lnSpc>
                <a:spcPct val="110000"/>
              </a:lnSpc>
            </a:pPr>
            <a:r>
              <a:rPr lang="sv-SE" sz="900" baseline="0" dirty="0"/>
              <a:t>Även friska människor upplever perioder av oro och nedstämdhet, det är en del av livet.</a:t>
            </a:r>
          </a:p>
          <a:p>
            <a:pPr>
              <a:lnSpc>
                <a:spcPct val="110000"/>
              </a:lnSpc>
            </a:pPr>
            <a:endParaRPr lang="sv-SE" sz="900" baseline="0" dirty="0"/>
          </a:p>
          <a:p>
            <a:pPr>
              <a:lnSpc>
                <a:spcPct val="110000"/>
              </a:lnSpc>
            </a:pPr>
            <a:r>
              <a:rPr lang="sv-SE" sz="900" b="1" baseline="0" dirty="0"/>
              <a:t>Det vi bör vara vaksamma på är när:</a:t>
            </a:r>
          </a:p>
          <a:p>
            <a:pPr marL="171450" indent="-171450">
              <a:lnSpc>
                <a:spcPct val="110000"/>
              </a:lnSpc>
              <a:buFont typeface="Arial"/>
              <a:buChar char="•"/>
            </a:pPr>
            <a:r>
              <a:rPr lang="sv-SE" sz="900" baseline="0" dirty="0"/>
              <a:t>Oron övergår till ångest.</a:t>
            </a:r>
          </a:p>
          <a:p>
            <a:pPr marL="171450" indent="-171450">
              <a:lnSpc>
                <a:spcPct val="110000"/>
              </a:lnSpc>
              <a:buFont typeface="Arial"/>
              <a:buChar char="•"/>
            </a:pPr>
            <a:r>
              <a:rPr lang="sv-SE" sz="900" baseline="0" dirty="0"/>
              <a:t>Nedstämdhet till depression.</a:t>
            </a:r>
          </a:p>
          <a:p>
            <a:pPr>
              <a:lnSpc>
                <a:spcPct val="110000"/>
              </a:lnSpc>
            </a:pPr>
            <a:endParaRPr lang="sv-SE" sz="900" baseline="0" dirty="0"/>
          </a:p>
          <a:p>
            <a:pPr>
              <a:lnSpc>
                <a:spcPct val="110000"/>
              </a:lnSpc>
            </a:pPr>
            <a:r>
              <a:rPr lang="sv-SE" sz="900" baseline="0" dirty="0"/>
              <a:t>Övergången är givetvis glidande, och man bör vara vaksam när man får allt fler tecken som håller i sig allt längre.</a:t>
            </a:r>
          </a:p>
          <a:p>
            <a:pPr>
              <a:lnSpc>
                <a:spcPct val="110000"/>
              </a:lnSpc>
            </a:pPr>
            <a:endParaRPr lang="sv-SE" sz="900" baseline="0" dirty="0"/>
          </a:p>
          <a:p>
            <a:pPr>
              <a:lnSpc>
                <a:spcPct val="110000"/>
              </a:lnSpc>
            </a:pPr>
            <a:r>
              <a:rPr lang="sv-SE" sz="900" i="1" baseline="0" dirty="0"/>
              <a:t>Se nästa bild.</a:t>
            </a:r>
            <a:endParaRPr lang="sv-SE" sz="900" i="1" dirty="0"/>
          </a:p>
          <a:p>
            <a:pPr>
              <a:lnSpc>
                <a:spcPct val="110000"/>
              </a:lnSpc>
            </a:pPr>
            <a:endParaRPr lang="sv-SE" sz="900" dirty="0"/>
          </a:p>
        </p:txBody>
      </p:sp>
      <p:sp>
        <p:nvSpPr>
          <p:cNvPr id="4" name="Platshållare för bildnummer 3"/>
          <p:cNvSpPr>
            <a:spLocks noGrp="1"/>
          </p:cNvSpPr>
          <p:nvPr>
            <p:ph type="sldNum" sz="quarter" idx="10"/>
          </p:nvPr>
        </p:nvSpPr>
        <p:spPr/>
        <p:txBody>
          <a:bodyPr/>
          <a:lstStyle/>
          <a:p>
            <a:pPr>
              <a:defRPr/>
            </a:pPr>
            <a:fld id="{67184777-D1BC-4C58-8801-0124144F45A9}" type="slidenum">
              <a:rPr lang="sv-SE" altLang="sv-SE" smtClean="0"/>
              <a:pPr>
                <a:defRPr/>
              </a:pPr>
              <a:t>26</a:t>
            </a:fld>
            <a:endParaRPr lang="sv-SE" altLang="sv-SE"/>
          </a:p>
        </p:txBody>
      </p:sp>
    </p:spTree>
    <p:extLst>
      <p:ext uri="{BB962C8B-B14F-4D97-AF65-F5344CB8AC3E}">
        <p14:creationId xmlns:p14="http://schemas.microsoft.com/office/powerpoint/2010/main" val="9084125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a:lnSpc>
                <a:spcPct val="110000"/>
              </a:lnSpc>
            </a:pPr>
            <a:r>
              <a:rPr lang="sv-SE" sz="900" b="1" kern="1200" dirty="0">
                <a:solidFill>
                  <a:schemeClr val="tx1"/>
                </a:solidFill>
                <a:effectLst/>
              </a:rPr>
              <a:t>Kännetecken på när oro övergår i ångest:</a:t>
            </a:r>
          </a:p>
          <a:p>
            <a:pPr marL="179388" indent="-179388">
              <a:lnSpc>
                <a:spcPct val="110000"/>
              </a:lnSpc>
              <a:buFont typeface="Arial"/>
              <a:buChar char="•"/>
            </a:pPr>
            <a:r>
              <a:rPr lang="sv-SE" sz="900" kern="1200" dirty="0">
                <a:solidFill>
                  <a:schemeClr val="tx1"/>
                </a:solidFill>
                <a:effectLst/>
              </a:rPr>
              <a:t>Skarp nervositet utan anledning, känsla av att något hemskt håller på att inträffa.</a:t>
            </a:r>
          </a:p>
          <a:p>
            <a:pPr marL="179388" indent="-179388">
              <a:lnSpc>
                <a:spcPct val="110000"/>
              </a:lnSpc>
              <a:buFont typeface="Arial"/>
              <a:buChar char="•"/>
            </a:pPr>
            <a:r>
              <a:rPr lang="sv-SE" sz="900" kern="1200" dirty="0">
                <a:solidFill>
                  <a:schemeClr val="tx1"/>
                </a:solidFill>
                <a:effectLst/>
              </a:rPr>
              <a:t>Obehagliga spänningar i kroppen, ”fjärilar” i magen, hjärtklappning, handsvett, kalla fingrar, darrningar, andningen blir forcerad och hamnar högt upp i bröstkorgen.</a:t>
            </a:r>
          </a:p>
          <a:p>
            <a:pPr marL="179388" indent="-179388">
              <a:lnSpc>
                <a:spcPct val="110000"/>
              </a:lnSpc>
              <a:buFont typeface="Arial"/>
              <a:buChar char="•"/>
            </a:pPr>
            <a:r>
              <a:rPr lang="sv-SE" sz="900" kern="1200" dirty="0">
                <a:solidFill>
                  <a:schemeClr val="tx1"/>
                </a:solidFill>
                <a:effectLst/>
              </a:rPr>
              <a:t>Rädsla för att förvärra obehaget framkallar en känsla av ”jag orkar inte”, </a:t>
            </a:r>
            <a:br>
              <a:rPr lang="sv-SE" sz="900" kern="1200" dirty="0">
                <a:solidFill>
                  <a:schemeClr val="tx1"/>
                </a:solidFill>
                <a:effectLst/>
              </a:rPr>
            </a:br>
            <a:r>
              <a:rPr lang="sv-SE" sz="900" kern="1200" dirty="0">
                <a:solidFill>
                  <a:schemeClr val="tx1"/>
                </a:solidFill>
                <a:effectLst/>
              </a:rPr>
              <a:t>”nej, låt mig slippa” inför vissa situationer. Dessa undvikande-impulser blir så kraftfulla att den drabbades liv begränsas ännu mer än sig själva än av sjukdomen. </a:t>
            </a:r>
          </a:p>
          <a:p>
            <a:pPr>
              <a:lnSpc>
                <a:spcPct val="110000"/>
              </a:lnSpc>
            </a:pPr>
            <a:endParaRPr lang="sv-SE" sz="900" kern="1200" dirty="0">
              <a:solidFill>
                <a:schemeClr val="tx1"/>
              </a:solidFill>
              <a:effectLst/>
            </a:endParaRPr>
          </a:p>
          <a:p>
            <a:pPr>
              <a:lnSpc>
                <a:spcPct val="110000"/>
              </a:lnSpc>
            </a:pPr>
            <a:r>
              <a:rPr lang="sv-SE" sz="900" b="1" kern="1200" dirty="0">
                <a:solidFill>
                  <a:schemeClr val="tx1"/>
                </a:solidFill>
                <a:effectLst/>
              </a:rPr>
              <a:t>När ska man söka hjälp:</a:t>
            </a:r>
          </a:p>
          <a:p>
            <a:pPr marL="0" marR="0" indent="0" algn="l" defTabSz="914400" rtl="0" eaLnBrk="1" fontAlgn="auto" latinLnBrk="0" hangingPunct="1">
              <a:lnSpc>
                <a:spcPct val="110000"/>
              </a:lnSpc>
              <a:spcBef>
                <a:spcPts val="0"/>
              </a:spcBef>
              <a:spcAft>
                <a:spcPts val="0"/>
              </a:spcAft>
              <a:buClrTx/>
              <a:buSzTx/>
              <a:buFontTx/>
              <a:buNone/>
              <a:tabLst/>
              <a:defRPr/>
            </a:pPr>
            <a:r>
              <a:rPr lang="sv-SE" sz="900" kern="1200" dirty="0">
                <a:solidFill>
                  <a:schemeClr val="tx1"/>
                </a:solidFill>
                <a:effectLst/>
              </a:rPr>
              <a:t>Om man har upplevt sådana reaktioner några gånger och börjar bli orolig för att de ska komma tillbaka, eller om de hindrar en från att leva normalt, är det bäst att söka vård. Det värsta med ångest är faktiskt inte de obehagliga ångest-attackerna, utan när rädslan för att få mer ångest gör att man börjar undvika allt fler situationer som förknippas med risk för att obehaget ska utlösas.</a:t>
            </a:r>
            <a:endParaRPr lang="sv-SE" sz="900" dirty="0"/>
          </a:p>
          <a:p>
            <a:pPr>
              <a:lnSpc>
                <a:spcPct val="110000"/>
              </a:lnSpc>
            </a:pPr>
            <a:endParaRPr lang="sv-SE" sz="900" dirty="0"/>
          </a:p>
        </p:txBody>
      </p:sp>
      <p:sp>
        <p:nvSpPr>
          <p:cNvPr id="4" name="Platshållare för bildnummer 3"/>
          <p:cNvSpPr>
            <a:spLocks noGrp="1"/>
          </p:cNvSpPr>
          <p:nvPr>
            <p:ph type="sldNum" sz="quarter" idx="10"/>
          </p:nvPr>
        </p:nvSpPr>
        <p:spPr/>
        <p:txBody>
          <a:bodyPr/>
          <a:lstStyle/>
          <a:p>
            <a:pPr>
              <a:defRPr/>
            </a:pPr>
            <a:fld id="{67184777-D1BC-4C58-8801-0124144F45A9}" type="slidenum">
              <a:rPr lang="sv-SE" altLang="sv-SE" smtClean="0"/>
              <a:pPr>
                <a:defRPr/>
              </a:pPr>
              <a:t>27</a:t>
            </a:fld>
            <a:endParaRPr lang="sv-SE" altLang="sv-SE"/>
          </a:p>
        </p:txBody>
      </p:sp>
    </p:spTree>
    <p:extLst>
      <p:ext uri="{BB962C8B-B14F-4D97-AF65-F5344CB8AC3E}">
        <p14:creationId xmlns:p14="http://schemas.microsoft.com/office/powerpoint/2010/main" val="18475018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a:lnSpc>
                <a:spcPct val="110000"/>
              </a:lnSpc>
            </a:pPr>
            <a:r>
              <a:rPr lang="sv-SE" sz="900" b="1" kern="1200" dirty="0">
                <a:solidFill>
                  <a:schemeClr val="tx1"/>
                </a:solidFill>
                <a:effectLst/>
              </a:rPr>
              <a:t>Kännetecken på depression:</a:t>
            </a:r>
          </a:p>
          <a:p>
            <a:pPr marL="179388" indent="-179388">
              <a:lnSpc>
                <a:spcPct val="110000"/>
              </a:lnSpc>
              <a:buFont typeface="Arial"/>
              <a:buChar char="•"/>
            </a:pPr>
            <a:r>
              <a:rPr lang="sv-SE" sz="900" kern="1200" dirty="0">
                <a:solidFill>
                  <a:schemeClr val="tx1"/>
                </a:solidFill>
                <a:effectLst/>
              </a:rPr>
              <a:t>Känner sig sorgsen större delen av dagen, livet är plågsamt och meningslöst. </a:t>
            </a:r>
            <a:br>
              <a:rPr lang="sv-SE" sz="900" kern="1200" dirty="0">
                <a:solidFill>
                  <a:schemeClr val="tx1"/>
                </a:solidFill>
                <a:effectLst/>
              </a:rPr>
            </a:br>
            <a:r>
              <a:rPr lang="sv-SE" sz="900" kern="1200" dirty="0">
                <a:solidFill>
                  <a:schemeClr val="tx1"/>
                </a:solidFill>
                <a:effectLst/>
              </a:rPr>
              <a:t>(</a:t>
            </a:r>
            <a:r>
              <a:rPr lang="sv-SE" sz="900" dirty="0"/>
              <a:t>N</a:t>
            </a:r>
            <a:r>
              <a:rPr lang="sv-SE" sz="900" kern="1200" dirty="0">
                <a:solidFill>
                  <a:schemeClr val="tx1"/>
                </a:solidFill>
                <a:effectLst/>
              </a:rPr>
              <a:t>är denna känsla börjar dominera och återkommer varje dag flera veckor </a:t>
            </a:r>
            <a:br>
              <a:rPr lang="sv-SE" sz="900" kern="1200" dirty="0">
                <a:solidFill>
                  <a:schemeClr val="tx1"/>
                </a:solidFill>
                <a:effectLst/>
              </a:rPr>
            </a:br>
            <a:r>
              <a:rPr lang="sv-SE" sz="900" kern="1200" dirty="0">
                <a:solidFill>
                  <a:schemeClr val="tx1"/>
                </a:solidFill>
                <a:effectLst/>
              </a:rPr>
              <a:t>i sträck).</a:t>
            </a:r>
          </a:p>
          <a:p>
            <a:pPr marL="179388" indent="-179388">
              <a:lnSpc>
                <a:spcPct val="110000"/>
              </a:lnSpc>
              <a:buFont typeface="Arial"/>
              <a:buChar char="•"/>
            </a:pPr>
            <a:r>
              <a:rPr lang="sv-SE" sz="900" kern="1200" dirty="0">
                <a:solidFill>
                  <a:schemeClr val="tx1"/>
                </a:solidFill>
                <a:effectLst/>
              </a:rPr>
              <a:t>Förlorar intresset för människor och aktiviteter; sådant som brukar glädja och inspirera känns nu meningslöst, svårt att uppskatta skämt, skrattar mindre än </a:t>
            </a:r>
            <a:br>
              <a:rPr lang="sv-SE" sz="900" kern="1200" dirty="0">
                <a:solidFill>
                  <a:schemeClr val="tx1"/>
                </a:solidFill>
                <a:effectLst/>
              </a:rPr>
            </a:br>
            <a:r>
              <a:rPr lang="sv-SE" sz="900" kern="1200" dirty="0">
                <a:solidFill>
                  <a:schemeClr val="tx1"/>
                </a:solidFill>
                <a:effectLst/>
              </a:rPr>
              <a:t>normalt.</a:t>
            </a:r>
          </a:p>
          <a:p>
            <a:pPr marL="179388" indent="-179388">
              <a:lnSpc>
                <a:spcPct val="110000"/>
              </a:lnSpc>
              <a:buFont typeface="Arial"/>
              <a:buChar char="•"/>
            </a:pPr>
            <a:r>
              <a:rPr lang="sv-SE" sz="900" kern="1200" dirty="0">
                <a:solidFill>
                  <a:schemeClr val="tx1"/>
                </a:solidFill>
                <a:effectLst/>
              </a:rPr>
              <a:t>Orolig sömn, svårt att somna eller vaknar för tidigt med obehagskänslor och oro.</a:t>
            </a:r>
          </a:p>
          <a:p>
            <a:pPr marL="179388" indent="-179388">
              <a:lnSpc>
                <a:spcPct val="110000"/>
              </a:lnSpc>
              <a:buFont typeface="Arial"/>
              <a:buChar char="•"/>
            </a:pPr>
            <a:r>
              <a:rPr lang="sv-SE" sz="900" kern="1200" dirty="0">
                <a:solidFill>
                  <a:schemeClr val="tx1"/>
                </a:solidFill>
                <a:effectLst/>
              </a:rPr>
              <a:t>Energibrist och initiativlöshet, orkar inte ta tag i saker.</a:t>
            </a:r>
          </a:p>
          <a:p>
            <a:pPr marL="179388" indent="-179388">
              <a:lnSpc>
                <a:spcPct val="110000"/>
              </a:lnSpc>
              <a:buFont typeface="Arial"/>
              <a:buChar char="•"/>
            </a:pPr>
            <a:r>
              <a:rPr lang="sv-SE" sz="900" kern="1200" dirty="0">
                <a:solidFill>
                  <a:schemeClr val="tx1"/>
                </a:solidFill>
                <a:effectLst/>
              </a:rPr>
              <a:t>Känslor av värdelöshet och skam.</a:t>
            </a:r>
          </a:p>
          <a:p>
            <a:pPr marL="179388" indent="-179388">
              <a:lnSpc>
                <a:spcPct val="110000"/>
              </a:lnSpc>
              <a:buFont typeface="Arial"/>
              <a:buChar char="•"/>
            </a:pPr>
            <a:r>
              <a:rPr lang="sv-SE" sz="900" kern="1200" dirty="0">
                <a:solidFill>
                  <a:schemeClr val="tx1"/>
                </a:solidFill>
                <a:effectLst/>
              </a:rPr>
              <a:t>Orimliga skuldkänslor. </a:t>
            </a:r>
          </a:p>
          <a:p>
            <a:pPr marL="179388" indent="-179388">
              <a:lnSpc>
                <a:spcPct val="110000"/>
              </a:lnSpc>
              <a:buFont typeface="Arial"/>
              <a:buChar char="•"/>
            </a:pPr>
            <a:r>
              <a:rPr lang="sv-SE" sz="900" kern="1200" dirty="0">
                <a:solidFill>
                  <a:schemeClr val="tx1"/>
                </a:solidFill>
                <a:effectLst/>
              </a:rPr>
              <a:t>Koncentrationssvårigheter, orkar inte tänka klart, svårt att lyssna och läsa.</a:t>
            </a:r>
          </a:p>
          <a:p>
            <a:pPr marL="179388" indent="-179388">
              <a:lnSpc>
                <a:spcPct val="110000"/>
              </a:lnSpc>
              <a:buFont typeface="Arial"/>
              <a:buChar char="•"/>
            </a:pPr>
            <a:r>
              <a:rPr lang="sv-SE" sz="900" kern="1200" dirty="0">
                <a:solidFill>
                  <a:schemeClr val="tx1"/>
                </a:solidFill>
                <a:effectLst/>
              </a:rPr>
              <a:t>Förändrad aptit (kan yttra sig åt båda hållen, dvs antingen äter man mycket mer än normalt eller förlorar man aptiten och får tvinga i sig mat).</a:t>
            </a:r>
          </a:p>
          <a:p>
            <a:pPr marL="179388" indent="-179388">
              <a:lnSpc>
                <a:spcPct val="110000"/>
              </a:lnSpc>
              <a:buFont typeface="Arial"/>
              <a:buChar char="•"/>
            </a:pPr>
            <a:r>
              <a:rPr lang="sv-SE" sz="900" kern="1200" dirty="0">
                <a:solidFill>
                  <a:schemeClr val="tx1"/>
                </a:solidFill>
                <a:effectLst/>
              </a:rPr>
              <a:t>Tankar på döden.</a:t>
            </a:r>
          </a:p>
          <a:p>
            <a:pPr>
              <a:lnSpc>
                <a:spcPct val="110000"/>
              </a:lnSpc>
            </a:pPr>
            <a:endParaRPr lang="sv-SE" sz="900" kern="1200" dirty="0">
              <a:solidFill>
                <a:schemeClr val="tx1"/>
              </a:solidFill>
              <a:effectLst/>
            </a:endParaRPr>
          </a:p>
          <a:p>
            <a:pPr>
              <a:lnSpc>
                <a:spcPct val="110000"/>
              </a:lnSpc>
            </a:pPr>
            <a:r>
              <a:rPr lang="sv-SE" sz="900" b="1" kern="1200" dirty="0">
                <a:solidFill>
                  <a:schemeClr val="tx1"/>
                </a:solidFill>
                <a:effectLst/>
              </a:rPr>
              <a:t>Sök hjälp:</a:t>
            </a:r>
          </a:p>
          <a:p>
            <a:pPr>
              <a:lnSpc>
                <a:spcPct val="110000"/>
              </a:lnSpc>
            </a:pPr>
            <a:r>
              <a:rPr lang="sv-SE" sz="900" kern="1200" dirty="0">
                <a:solidFill>
                  <a:schemeClr val="tx1"/>
                </a:solidFill>
                <a:effectLst/>
              </a:rPr>
              <a:t>Om man upplever mer än ett av dessa symtom varje dag under flera veckor är det bäst att söka vård.</a:t>
            </a:r>
          </a:p>
          <a:p>
            <a:pPr>
              <a:lnSpc>
                <a:spcPct val="110000"/>
              </a:lnSpc>
            </a:pPr>
            <a:endParaRPr lang="sv-SE" sz="900" kern="1200" dirty="0">
              <a:solidFill>
                <a:schemeClr val="tx1"/>
              </a:solidFill>
              <a:effectLst/>
            </a:endParaRPr>
          </a:p>
          <a:p>
            <a:pPr>
              <a:lnSpc>
                <a:spcPct val="110000"/>
              </a:lnSpc>
            </a:pPr>
            <a:endParaRPr lang="sv-SE" sz="900" dirty="0"/>
          </a:p>
          <a:p>
            <a:pPr>
              <a:lnSpc>
                <a:spcPct val="110000"/>
              </a:lnSpc>
            </a:pPr>
            <a:endParaRPr lang="sv-SE" sz="900" dirty="0"/>
          </a:p>
        </p:txBody>
      </p:sp>
      <p:sp>
        <p:nvSpPr>
          <p:cNvPr id="4" name="Platshållare för bildnummer 3"/>
          <p:cNvSpPr>
            <a:spLocks noGrp="1"/>
          </p:cNvSpPr>
          <p:nvPr>
            <p:ph type="sldNum" sz="quarter" idx="10"/>
          </p:nvPr>
        </p:nvSpPr>
        <p:spPr/>
        <p:txBody>
          <a:bodyPr/>
          <a:lstStyle/>
          <a:p>
            <a:pPr>
              <a:defRPr/>
            </a:pPr>
            <a:fld id="{67184777-D1BC-4C58-8801-0124144F45A9}" type="slidenum">
              <a:rPr lang="sv-SE" altLang="sv-SE" smtClean="0"/>
              <a:pPr>
                <a:defRPr/>
              </a:pPr>
              <a:t>28</a:t>
            </a:fld>
            <a:endParaRPr lang="sv-SE" altLang="sv-SE"/>
          </a:p>
        </p:txBody>
      </p:sp>
    </p:spTree>
    <p:extLst>
      <p:ext uri="{BB962C8B-B14F-4D97-AF65-F5344CB8AC3E}">
        <p14:creationId xmlns:p14="http://schemas.microsoft.com/office/powerpoint/2010/main" val="37276831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a:lnSpc>
                <a:spcPct val="110000"/>
              </a:lnSpc>
            </a:pPr>
            <a:r>
              <a:rPr lang="sv-SE" sz="900" b="1" dirty="0"/>
              <a:t>Behandling gör att man mår bättre!</a:t>
            </a:r>
          </a:p>
          <a:p>
            <a:pPr marL="171450" indent="-171450">
              <a:lnSpc>
                <a:spcPct val="110000"/>
              </a:lnSpc>
              <a:buFont typeface="Arial"/>
              <a:buChar char="•"/>
            </a:pPr>
            <a:r>
              <a:rPr lang="sv-SE" sz="900" dirty="0"/>
              <a:t>Det är viktigt att känna till att många med hjärtsvikt</a:t>
            </a:r>
            <a:r>
              <a:rPr lang="sv-SE" sz="900" baseline="0" dirty="0"/>
              <a:t> har besvär med nedstämdhet, oro, ångest och depression.</a:t>
            </a:r>
          </a:p>
          <a:p>
            <a:pPr marL="171450" indent="-171450">
              <a:lnSpc>
                <a:spcPct val="110000"/>
              </a:lnSpc>
              <a:buFont typeface="Arial"/>
              <a:buChar char="•"/>
            </a:pPr>
            <a:r>
              <a:rPr lang="sv-SE" sz="900" baseline="0" dirty="0"/>
              <a:t>Det finns hjälp! Var vaksam på symtomen vi gått igenom och prata med läkare/sjuksköterska.</a:t>
            </a:r>
          </a:p>
          <a:p>
            <a:pPr marL="171450" indent="-171450">
              <a:lnSpc>
                <a:spcPct val="110000"/>
              </a:lnSpc>
              <a:buFont typeface="Arial"/>
              <a:buChar char="•"/>
            </a:pPr>
            <a:r>
              <a:rPr lang="sv-SE" sz="900" baseline="0" dirty="0"/>
              <a:t>Det finns bra läkemedel mot ångest och depression, som verkligen hjälper i vardagen och bidrar till en bättre livskvalitet.</a:t>
            </a:r>
          </a:p>
          <a:p>
            <a:pPr>
              <a:lnSpc>
                <a:spcPct val="110000"/>
              </a:lnSpc>
            </a:pPr>
            <a:endParaRPr lang="sv-SE" sz="900" dirty="0"/>
          </a:p>
        </p:txBody>
      </p:sp>
      <p:sp>
        <p:nvSpPr>
          <p:cNvPr id="4" name="Platshållare för bildnummer 3"/>
          <p:cNvSpPr>
            <a:spLocks noGrp="1"/>
          </p:cNvSpPr>
          <p:nvPr>
            <p:ph type="sldNum" sz="quarter" idx="10"/>
          </p:nvPr>
        </p:nvSpPr>
        <p:spPr/>
        <p:txBody>
          <a:bodyPr/>
          <a:lstStyle/>
          <a:p>
            <a:pPr>
              <a:defRPr/>
            </a:pPr>
            <a:fld id="{67184777-D1BC-4C58-8801-0124144F45A9}" type="slidenum">
              <a:rPr lang="sv-SE" altLang="sv-SE" smtClean="0"/>
              <a:pPr>
                <a:defRPr/>
              </a:pPr>
              <a:t>29</a:t>
            </a:fld>
            <a:endParaRPr lang="sv-SE" altLang="sv-SE"/>
          </a:p>
        </p:txBody>
      </p:sp>
    </p:spTree>
    <p:extLst>
      <p:ext uri="{BB962C8B-B14F-4D97-AF65-F5344CB8AC3E}">
        <p14:creationId xmlns:p14="http://schemas.microsoft.com/office/powerpoint/2010/main" val="2276990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a:lnSpc>
                <a:spcPct val="110000"/>
              </a:lnSpc>
            </a:pPr>
            <a:r>
              <a:rPr lang="sv-SE" sz="900" b="1" kern="1200" dirty="0">
                <a:solidFill>
                  <a:schemeClr val="tx1"/>
                </a:solidFill>
                <a:effectLst/>
                <a:latin typeface="Verdana"/>
                <a:ea typeface="+mn-ea"/>
                <a:cs typeface="Verdana"/>
              </a:rPr>
              <a:t>Färre symtom och ökad</a:t>
            </a:r>
            <a:r>
              <a:rPr lang="sv-SE" sz="900" b="1" kern="1200" baseline="0" dirty="0">
                <a:solidFill>
                  <a:schemeClr val="tx1"/>
                </a:solidFill>
                <a:effectLst/>
                <a:latin typeface="Verdana"/>
                <a:ea typeface="+mn-ea"/>
                <a:cs typeface="Verdana"/>
              </a:rPr>
              <a:t> livskvalitet</a:t>
            </a:r>
            <a:endParaRPr lang="sv-SE" sz="900" b="1" kern="1200" dirty="0">
              <a:solidFill>
                <a:schemeClr val="tx1"/>
              </a:solidFill>
              <a:effectLst/>
              <a:latin typeface="Verdana"/>
              <a:ea typeface="+mn-ea"/>
              <a:cs typeface="Verdana"/>
            </a:endParaRPr>
          </a:p>
          <a:p>
            <a:pPr>
              <a:lnSpc>
                <a:spcPct val="110000"/>
              </a:lnSpc>
            </a:pPr>
            <a:r>
              <a:rPr lang="sv-SE" sz="900" kern="1200" dirty="0">
                <a:solidFill>
                  <a:schemeClr val="tx1"/>
                </a:solidFill>
                <a:effectLst/>
                <a:latin typeface="Verdana"/>
                <a:ea typeface="+mn-ea"/>
                <a:cs typeface="Verdana"/>
              </a:rPr>
              <a:t>Det är mycket viktigt att ta sina läkemedel vid hjärtsvikt. </a:t>
            </a:r>
          </a:p>
          <a:p>
            <a:pPr>
              <a:lnSpc>
                <a:spcPct val="110000"/>
              </a:lnSpc>
            </a:pPr>
            <a:endParaRPr lang="sv-SE" sz="900" kern="1200" dirty="0">
              <a:solidFill>
                <a:schemeClr val="tx1"/>
              </a:solidFill>
              <a:effectLst/>
              <a:latin typeface="Verdana"/>
              <a:ea typeface="+mn-ea"/>
              <a:cs typeface="Verdana"/>
            </a:endParaRPr>
          </a:p>
          <a:p>
            <a:pPr>
              <a:lnSpc>
                <a:spcPct val="110000"/>
              </a:lnSpc>
              <a:spcBef>
                <a:spcPts val="0"/>
              </a:spcBef>
            </a:pPr>
            <a:r>
              <a:rPr lang="sv-SE" sz="900" kern="1200" dirty="0">
                <a:solidFill>
                  <a:schemeClr val="tx1"/>
                </a:solidFill>
                <a:effectLst/>
                <a:latin typeface="Verdana"/>
                <a:ea typeface="+mn-ea"/>
                <a:cs typeface="Verdana"/>
              </a:rPr>
              <a:t>Läkemedlen</a:t>
            </a:r>
            <a:r>
              <a:rPr lang="sv-SE" sz="900" kern="1200" baseline="0" dirty="0">
                <a:solidFill>
                  <a:schemeClr val="tx1"/>
                </a:solidFill>
                <a:effectLst/>
                <a:latin typeface="Verdana"/>
                <a:ea typeface="+mn-ea"/>
                <a:cs typeface="Verdana"/>
              </a:rPr>
              <a:t> syftar till att öka livskvalitén genom att minska symtomen och därmed ge personer med hjärtsvikt en bättre vardag.</a:t>
            </a:r>
            <a:endParaRPr lang="sv-SE" sz="900" kern="1200" dirty="0">
              <a:solidFill>
                <a:schemeClr val="tx1"/>
              </a:solidFill>
              <a:effectLst/>
              <a:latin typeface="Verdana"/>
              <a:ea typeface="+mn-ea"/>
              <a:cs typeface="Verdana"/>
            </a:endParaRPr>
          </a:p>
          <a:p>
            <a:pPr>
              <a:lnSpc>
                <a:spcPct val="110000"/>
              </a:lnSpc>
            </a:pPr>
            <a:endParaRPr lang="sv-SE" sz="900" kern="1200" dirty="0">
              <a:solidFill>
                <a:schemeClr val="tx1"/>
              </a:solidFill>
              <a:effectLst/>
              <a:latin typeface="Verdana"/>
              <a:ea typeface="+mn-ea"/>
              <a:cs typeface="Verdana"/>
            </a:endParaRPr>
          </a:p>
          <a:p>
            <a:pPr>
              <a:lnSpc>
                <a:spcPct val="110000"/>
              </a:lnSpc>
            </a:pPr>
            <a:r>
              <a:rPr lang="sv-SE" sz="900" b="1" kern="1200" dirty="0">
                <a:solidFill>
                  <a:schemeClr val="tx1"/>
                </a:solidFill>
                <a:effectLst/>
                <a:latin typeface="Verdana"/>
                <a:ea typeface="+mn-ea"/>
                <a:cs typeface="Verdana"/>
              </a:rPr>
              <a:t>Att bara ta läkemedel</a:t>
            </a:r>
            <a:r>
              <a:rPr lang="sv-SE" sz="900" b="1" kern="1200" baseline="0" dirty="0">
                <a:solidFill>
                  <a:schemeClr val="tx1"/>
                </a:solidFill>
                <a:effectLst/>
                <a:latin typeface="Verdana"/>
                <a:ea typeface="+mn-ea"/>
                <a:cs typeface="Verdana"/>
              </a:rPr>
              <a:t> räcker inte </a:t>
            </a:r>
            <a:endParaRPr lang="sv-SE" sz="900" b="1" kern="1200" dirty="0">
              <a:solidFill>
                <a:schemeClr val="tx1"/>
              </a:solidFill>
              <a:effectLst/>
              <a:latin typeface="Verdana"/>
              <a:ea typeface="+mn-ea"/>
              <a:cs typeface="Verdana"/>
            </a:endParaRPr>
          </a:p>
          <a:p>
            <a:pPr>
              <a:lnSpc>
                <a:spcPct val="110000"/>
              </a:lnSpc>
            </a:pPr>
            <a:r>
              <a:rPr lang="sv-SE" sz="900" kern="1200" dirty="0">
                <a:solidFill>
                  <a:schemeClr val="tx1"/>
                </a:solidFill>
                <a:effectLst/>
                <a:latin typeface="Verdana"/>
                <a:ea typeface="+mn-ea"/>
                <a:cs typeface="Verdana"/>
              </a:rPr>
              <a:t>Läkemedel skapar de bästa förutsättningarna för ett aktivt liv med hjärtsvikt. </a:t>
            </a:r>
          </a:p>
          <a:p>
            <a:pPr>
              <a:lnSpc>
                <a:spcPct val="110000"/>
              </a:lnSpc>
            </a:pPr>
            <a:endParaRPr lang="sv-SE" sz="900" kern="1200" dirty="0">
              <a:solidFill>
                <a:schemeClr val="tx1"/>
              </a:solidFill>
              <a:effectLst/>
              <a:latin typeface="Verdana"/>
              <a:ea typeface="+mn-ea"/>
              <a:cs typeface="Verdana"/>
            </a:endParaRPr>
          </a:p>
          <a:p>
            <a:pPr>
              <a:lnSpc>
                <a:spcPct val="110000"/>
              </a:lnSpc>
            </a:pPr>
            <a:r>
              <a:rPr lang="sv-SE" sz="900" kern="1200" dirty="0">
                <a:solidFill>
                  <a:schemeClr val="tx1"/>
                </a:solidFill>
                <a:effectLst/>
                <a:latin typeface="Verdana"/>
                <a:ea typeface="+mn-ea"/>
                <a:cs typeface="Verdana"/>
              </a:rPr>
              <a:t>För att göra det bästa möjliga av dessa förutsättningar måste man också vara aktiv i sin egen behandling och ta ansvar för sin livsstil och hälsa. </a:t>
            </a:r>
          </a:p>
        </p:txBody>
      </p:sp>
      <p:sp>
        <p:nvSpPr>
          <p:cNvPr id="4" name="Platshållare för bildnummer 3"/>
          <p:cNvSpPr>
            <a:spLocks noGrp="1"/>
          </p:cNvSpPr>
          <p:nvPr>
            <p:ph type="sldNum" sz="quarter" idx="10"/>
          </p:nvPr>
        </p:nvSpPr>
        <p:spPr/>
        <p:txBody>
          <a:bodyPr/>
          <a:lstStyle/>
          <a:p>
            <a:pPr>
              <a:defRPr/>
            </a:pPr>
            <a:fld id="{67184777-D1BC-4C58-8801-0124144F45A9}" type="slidenum">
              <a:rPr lang="sv-SE" altLang="sv-SE" smtClean="0"/>
              <a:pPr>
                <a:defRPr/>
              </a:pPr>
              <a:t>3</a:t>
            </a:fld>
            <a:endParaRPr lang="sv-SE" altLang="sv-SE"/>
          </a:p>
        </p:txBody>
      </p:sp>
    </p:spTree>
    <p:extLst>
      <p:ext uri="{BB962C8B-B14F-4D97-AF65-F5344CB8AC3E}">
        <p14:creationId xmlns:p14="http://schemas.microsoft.com/office/powerpoint/2010/main" val="39837920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79450" y="4714875"/>
            <a:ext cx="5438775" cy="5027641"/>
          </a:xfrm>
        </p:spPr>
        <p:txBody>
          <a:bodyPr>
            <a:noAutofit/>
          </a:bodyPr>
          <a:lstStyle/>
          <a:p>
            <a:pPr>
              <a:lnSpc>
                <a:spcPct val="110000"/>
              </a:lnSpc>
              <a:spcBef>
                <a:spcPts val="0"/>
              </a:spcBef>
              <a:spcAft>
                <a:spcPts val="0"/>
              </a:spcAft>
            </a:pPr>
            <a:r>
              <a:rPr lang="sv-SE" sz="700" b="1" kern="1200" dirty="0">
                <a:solidFill>
                  <a:schemeClr val="tx1"/>
                </a:solidFill>
                <a:effectLst/>
              </a:rPr>
              <a:t>Undvik oro och nedstämdhet genom</a:t>
            </a:r>
            <a:r>
              <a:rPr lang="sv-SE" sz="700" b="1" kern="1200" baseline="0" dirty="0">
                <a:solidFill>
                  <a:schemeClr val="tx1"/>
                </a:solidFill>
                <a:effectLst/>
              </a:rPr>
              <a:t> att planer och prioritera</a:t>
            </a:r>
            <a:endParaRPr lang="sv-SE" sz="700" kern="1200" dirty="0">
              <a:solidFill>
                <a:schemeClr val="tx1"/>
              </a:solidFill>
              <a:effectLst/>
            </a:endParaRPr>
          </a:p>
          <a:p>
            <a:pPr marL="0" marR="0" indent="0" algn="l" defTabSz="914400" rtl="0" eaLnBrk="1" fontAlgn="auto" latinLnBrk="0" hangingPunct="1">
              <a:lnSpc>
                <a:spcPct val="110000"/>
              </a:lnSpc>
              <a:spcBef>
                <a:spcPts val="0"/>
              </a:spcBef>
              <a:spcAft>
                <a:spcPts val="0"/>
              </a:spcAft>
              <a:buClrTx/>
              <a:buSzTx/>
              <a:buFontTx/>
              <a:buNone/>
              <a:tabLst/>
              <a:defRPr/>
            </a:pPr>
            <a:r>
              <a:rPr lang="sv-SE" sz="700" kern="1200" dirty="0">
                <a:solidFill>
                  <a:schemeClr val="tx1"/>
                </a:solidFill>
                <a:effectLst/>
              </a:rPr>
              <a:t>Alla drabbas vi då och då av oro och nedstämdhet och har ibland svårt med den emotionella balansen. Man kan göra mycket själv för att hantera tankarna och känslorna. Här är några effektiva verktyg</a:t>
            </a:r>
            <a:r>
              <a:rPr lang="sv-SE" sz="700" kern="1200" baseline="0" dirty="0">
                <a:solidFill>
                  <a:schemeClr val="tx1"/>
                </a:solidFill>
                <a:effectLst/>
              </a:rPr>
              <a:t> för att få balans i vardagen:</a:t>
            </a:r>
            <a:endParaRPr lang="sv-SE" sz="700" kern="1200" dirty="0">
              <a:solidFill>
                <a:schemeClr val="tx1"/>
              </a:solidFill>
              <a:effectLst/>
            </a:endParaRPr>
          </a:p>
          <a:p>
            <a:pPr marL="0" marR="0" indent="0" algn="l" defTabSz="914400" rtl="0" eaLnBrk="1" fontAlgn="auto" latinLnBrk="0" hangingPunct="1">
              <a:lnSpc>
                <a:spcPct val="110000"/>
              </a:lnSpc>
              <a:spcBef>
                <a:spcPts val="0"/>
              </a:spcBef>
              <a:spcAft>
                <a:spcPts val="0"/>
              </a:spcAft>
              <a:buClrTx/>
              <a:buSzTx/>
              <a:buFontTx/>
              <a:buNone/>
              <a:tabLst/>
              <a:defRPr/>
            </a:pPr>
            <a:endParaRPr lang="sv-SE" sz="700" kern="1200" dirty="0">
              <a:solidFill>
                <a:schemeClr val="tx1"/>
              </a:solidFill>
              <a:effectLst/>
            </a:endParaRPr>
          </a:p>
          <a:p>
            <a:pPr>
              <a:lnSpc>
                <a:spcPct val="110000"/>
              </a:lnSpc>
              <a:spcBef>
                <a:spcPts val="0"/>
              </a:spcBef>
              <a:spcAft>
                <a:spcPts val="0"/>
              </a:spcAft>
            </a:pPr>
            <a:r>
              <a:rPr lang="sv-SE" sz="700" kern="1200" dirty="0">
                <a:solidFill>
                  <a:schemeClr val="tx1"/>
                </a:solidFill>
                <a:effectLst/>
              </a:rPr>
              <a:t>Aktivitetslistor och tidplaner underlättar vardagslivet</a:t>
            </a:r>
          </a:p>
          <a:p>
            <a:pPr>
              <a:lnSpc>
                <a:spcPct val="110000"/>
              </a:lnSpc>
              <a:spcBef>
                <a:spcPts val="0"/>
              </a:spcBef>
              <a:spcAft>
                <a:spcPts val="0"/>
              </a:spcAft>
            </a:pPr>
            <a:r>
              <a:rPr lang="sv-SE" sz="700" kern="1200" dirty="0">
                <a:solidFill>
                  <a:schemeClr val="tx1"/>
                </a:solidFill>
                <a:effectLst/>
              </a:rPr>
              <a:t>Att</a:t>
            </a:r>
            <a:r>
              <a:rPr lang="sv-SE" sz="700" kern="1200" baseline="0" dirty="0">
                <a:solidFill>
                  <a:schemeClr val="tx1"/>
                </a:solidFill>
                <a:effectLst/>
              </a:rPr>
              <a:t> s</a:t>
            </a:r>
            <a:r>
              <a:rPr lang="sv-SE" sz="700" kern="1200" dirty="0">
                <a:solidFill>
                  <a:schemeClr val="tx1"/>
                </a:solidFill>
                <a:effectLst/>
              </a:rPr>
              <a:t>prida ut aktiviteter,</a:t>
            </a:r>
            <a:r>
              <a:rPr lang="sv-SE" sz="700" kern="1200" baseline="0" dirty="0">
                <a:solidFill>
                  <a:schemeClr val="tx1"/>
                </a:solidFill>
                <a:effectLst/>
              </a:rPr>
              <a:t> göra lite varje dag:</a:t>
            </a:r>
          </a:p>
          <a:p>
            <a:pPr marL="171450" indent="-171450">
              <a:lnSpc>
                <a:spcPct val="110000"/>
              </a:lnSpc>
              <a:spcBef>
                <a:spcPts val="0"/>
              </a:spcBef>
              <a:spcAft>
                <a:spcPts val="0"/>
              </a:spcAft>
              <a:buFont typeface="Arial" panose="020B0604020202020204" pitchFamily="34" charset="0"/>
              <a:buChar char="•"/>
            </a:pPr>
            <a:r>
              <a:rPr lang="sv-SE" sz="700" kern="1200" baseline="0" dirty="0">
                <a:solidFill>
                  <a:schemeClr val="tx1"/>
                </a:solidFill>
                <a:effectLst/>
              </a:rPr>
              <a:t>Undviker stress när aktiviteter och måsten hopar sig.</a:t>
            </a:r>
          </a:p>
          <a:p>
            <a:pPr marL="171450" indent="-171450">
              <a:lnSpc>
                <a:spcPct val="110000"/>
              </a:lnSpc>
              <a:spcBef>
                <a:spcPts val="0"/>
              </a:spcBef>
              <a:spcAft>
                <a:spcPts val="0"/>
              </a:spcAft>
              <a:buFont typeface="Arial" panose="020B0604020202020204" pitchFamily="34" charset="0"/>
              <a:buChar char="•"/>
            </a:pPr>
            <a:r>
              <a:rPr lang="sv-SE" sz="700" kern="1200" baseline="0" dirty="0">
                <a:solidFill>
                  <a:schemeClr val="tx1"/>
                </a:solidFill>
                <a:effectLst/>
              </a:rPr>
              <a:t>Planerar in ”det roliga” som är lätt att glömma bort.</a:t>
            </a:r>
          </a:p>
          <a:p>
            <a:pPr marL="0" indent="0">
              <a:lnSpc>
                <a:spcPct val="110000"/>
              </a:lnSpc>
              <a:spcBef>
                <a:spcPts val="0"/>
              </a:spcBef>
              <a:spcAft>
                <a:spcPts val="0"/>
              </a:spcAft>
              <a:buFont typeface="Arial" panose="020B0604020202020204" pitchFamily="34" charset="0"/>
              <a:buNone/>
            </a:pPr>
            <a:endParaRPr lang="sv-SE" sz="700" kern="1200" dirty="0">
              <a:solidFill>
                <a:schemeClr val="tx1"/>
              </a:solidFill>
              <a:effectLst/>
            </a:endParaRPr>
          </a:p>
          <a:p>
            <a:pPr>
              <a:lnSpc>
                <a:spcPct val="110000"/>
              </a:lnSpc>
              <a:spcBef>
                <a:spcPts val="0"/>
              </a:spcBef>
              <a:spcAft>
                <a:spcPts val="0"/>
              </a:spcAft>
            </a:pPr>
            <a:r>
              <a:rPr lang="sv-SE" sz="700" kern="1200" dirty="0">
                <a:solidFill>
                  <a:schemeClr val="tx1"/>
                </a:solidFill>
                <a:effectLst/>
              </a:rPr>
              <a:t>Planera in viloperioder och extra tid i samband med varje aktivitet.</a:t>
            </a:r>
          </a:p>
          <a:p>
            <a:pPr>
              <a:lnSpc>
                <a:spcPct val="110000"/>
              </a:lnSpc>
              <a:spcBef>
                <a:spcPts val="0"/>
              </a:spcBef>
              <a:spcAft>
                <a:spcPts val="0"/>
              </a:spcAft>
            </a:pPr>
            <a:r>
              <a:rPr lang="sv-SE" sz="700" b="1" kern="1200" dirty="0">
                <a:solidFill>
                  <a:schemeClr val="tx1"/>
                </a:solidFill>
                <a:effectLst/>
              </a:rPr>
              <a:t> </a:t>
            </a:r>
            <a:endParaRPr lang="sv-SE" sz="700" kern="1200" dirty="0">
              <a:solidFill>
                <a:schemeClr val="tx1"/>
              </a:solidFill>
              <a:effectLst/>
            </a:endParaRPr>
          </a:p>
          <a:p>
            <a:pPr>
              <a:lnSpc>
                <a:spcPct val="110000"/>
              </a:lnSpc>
              <a:spcBef>
                <a:spcPts val="0"/>
              </a:spcBef>
              <a:spcAft>
                <a:spcPts val="0"/>
              </a:spcAft>
            </a:pPr>
            <a:r>
              <a:rPr lang="sv-SE" sz="700" b="1" kern="1200" dirty="0">
                <a:solidFill>
                  <a:schemeClr val="tx1"/>
                </a:solidFill>
                <a:effectLst/>
              </a:rPr>
              <a:t>Fysisk aktivitet</a:t>
            </a:r>
          </a:p>
          <a:p>
            <a:pPr>
              <a:lnSpc>
                <a:spcPct val="110000"/>
              </a:lnSpc>
              <a:spcBef>
                <a:spcPts val="0"/>
              </a:spcBef>
              <a:spcAft>
                <a:spcPts val="0"/>
              </a:spcAft>
            </a:pPr>
            <a:r>
              <a:rPr lang="sv-SE" sz="700" kern="1200" dirty="0">
                <a:solidFill>
                  <a:schemeClr val="tx1"/>
                </a:solidFill>
                <a:effectLst/>
              </a:rPr>
              <a:t>Avsätt tid för att röra på dig. </a:t>
            </a:r>
          </a:p>
          <a:p>
            <a:pPr>
              <a:lnSpc>
                <a:spcPct val="110000"/>
              </a:lnSpc>
              <a:spcBef>
                <a:spcPts val="0"/>
              </a:spcBef>
              <a:spcAft>
                <a:spcPts val="0"/>
              </a:spcAft>
            </a:pPr>
            <a:r>
              <a:rPr lang="sv-SE" sz="700" kern="1200" dirty="0">
                <a:solidFill>
                  <a:schemeClr val="tx1"/>
                </a:solidFill>
                <a:effectLst/>
              </a:rPr>
              <a:t>Gör aktivitet och träning till en daglig vana.</a:t>
            </a:r>
          </a:p>
          <a:p>
            <a:pPr>
              <a:lnSpc>
                <a:spcPct val="110000"/>
              </a:lnSpc>
              <a:spcBef>
                <a:spcPts val="0"/>
              </a:spcBef>
              <a:spcAft>
                <a:spcPts val="0"/>
              </a:spcAft>
            </a:pPr>
            <a:r>
              <a:rPr lang="sv-SE" sz="700" b="1" kern="1200" dirty="0">
                <a:solidFill>
                  <a:schemeClr val="tx1"/>
                </a:solidFill>
                <a:effectLst/>
              </a:rPr>
              <a:t> </a:t>
            </a:r>
            <a:endParaRPr lang="sv-SE" sz="700" kern="1200" dirty="0">
              <a:solidFill>
                <a:schemeClr val="tx1"/>
              </a:solidFill>
              <a:effectLst/>
            </a:endParaRPr>
          </a:p>
          <a:p>
            <a:pPr>
              <a:lnSpc>
                <a:spcPct val="110000"/>
              </a:lnSpc>
              <a:spcBef>
                <a:spcPts val="0"/>
              </a:spcBef>
              <a:spcAft>
                <a:spcPts val="0"/>
              </a:spcAft>
            </a:pPr>
            <a:r>
              <a:rPr lang="sv-SE" sz="700" b="1" kern="1200" dirty="0">
                <a:solidFill>
                  <a:schemeClr val="tx1"/>
                </a:solidFill>
                <a:effectLst/>
              </a:rPr>
              <a:t>Mentala utmaningar</a:t>
            </a:r>
          </a:p>
          <a:p>
            <a:pPr>
              <a:lnSpc>
                <a:spcPct val="110000"/>
              </a:lnSpc>
              <a:spcBef>
                <a:spcPts val="0"/>
              </a:spcBef>
              <a:spcAft>
                <a:spcPts val="0"/>
              </a:spcAft>
            </a:pPr>
            <a:r>
              <a:rPr lang="sv-SE" sz="700" kern="1200" dirty="0">
                <a:solidFill>
                  <a:schemeClr val="tx1"/>
                </a:solidFill>
                <a:effectLst/>
              </a:rPr>
              <a:t>Att utmana sig mentalt är lika viktigt som att röra på sig. </a:t>
            </a:r>
          </a:p>
          <a:p>
            <a:pPr marL="0" marR="0" indent="0" algn="l" defTabSz="914400" rtl="0" eaLnBrk="1" fontAlgn="auto" latinLnBrk="0" hangingPunct="1">
              <a:lnSpc>
                <a:spcPct val="110000"/>
              </a:lnSpc>
              <a:spcBef>
                <a:spcPts val="0"/>
              </a:spcBef>
              <a:spcAft>
                <a:spcPts val="0"/>
              </a:spcAft>
              <a:buClrTx/>
              <a:buSzTx/>
              <a:buFontTx/>
              <a:buNone/>
              <a:tabLst/>
              <a:defRPr/>
            </a:pPr>
            <a:r>
              <a:rPr lang="sv-SE" sz="700" kern="1200" dirty="0">
                <a:solidFill>
                  <a:schemeClr val="tx1"/>
                </a:solidFill>
                <a:effectLst/>
              </a:rPr>
              <a:t>Håll liv i dina intressen!</a:t>
            </a:r>
          </a:p>
          <a:p>
            <a:pPr>
              <a:lnSpc>
                <a:spcPct val="110000"/>
              </a:lnSpc>
              <a:spcBef>
                <a:spcPts val="0"/>
              </a:spcBef>
              <a:spcAft>
                <a:spcPts val="0"/>
              </a:spcAft>
            </a:pPr>
            <a:r>
              <a:rPr lang="sv-SE" sz="700" kern="1200" dirty="0">
                <a:solidFill>
                  <a:schemeClr val="tx1"/>
                </a:solidFill>
                <a:effectLst/>
              </a:rPr>
              <a:t>Ex</a:t>
            </a:r>
            <a:r>
              <a:rPr lang="sv-SE" sz="700" kern="1200" baseline="0" dirty="0">
                <a:solidFill>
                  <a:schemeClr val="tx1"/>
                </a:solidFill>
                <a:effectLst/>
              </a:rPr>
              <a:t>: </a:t>
            </a:r>
            <a:r>
              <a:rPr lang="sv-SE" sz="700" kern="1200" dirty="0">
                <a:solidFill>
                  <a:schemeClr val="tx1"/>
                </a:solidFill>
                <a:effectLst/>
              </a:rPr>
              <a:t>pussel,</a:t>
            </a:r>
            <a:r>
              <a:rPr lang="sv-SE" sz="700" kern="1200" baseline="0" dirty="0">
                <a:solidFill>
                  <a:schemeClr val="tx1"/>
                </a:solidFill>
                <a:effectLst/>
              </a:rPr>
              <a:t> </a:t>
            </a:r>
            <a:r>
              <a:rPr lang="sv-SE" sz="700" kern="1200" dirty="0">
                <a:solidFill>
                  <a:schemeClr val="tx1"/>
                </a:solidFill>
                <a:effectLst/>
              </a:rPr>
              <a:t>korsord, </a:t>
            </a:r>
            <a:r>
              <a:rPr lang="sv-SE" sz="700" kern="1200" dirty="0" err="1">
                <a:solidFill>
                  <a:schemeClr val="tx1"/>
                </a:solidFill>
                <a:effectLst/>
              </a:rPr>
              <a:t>soduku</a:t>
            </a:r>
            <a:r>
              <a:rPr lang="sv-SE" sz="700" kern="1200" dirty="0">
                <a:solidFill>
                  <a:schemeClr val="tx1"/>
                </a:solidFill>
                <a:effectLst/>
              </a:rPr>
              <a:t>, läsa artiklar och böcker,</a:t>
            </a:r>
            <a:r>
              <a:rPr lang="sv-SE" sz="700" kern="1200" baseline="0" dirty="0">
                <a:solidFill>
                  <a:schemeClr val="tx1"/>
                </a:solidFill>
                <a:effectLst/>
              </a:rPr>
              <a:t> </a:t>
            </a:r>
            <a:r>
              <a:rPr lang="sv-SE" sz="700" kern="1200" baseline="0" dirty="0" err="1">
                <a:solidFill>
                  <a:schemeClr val="tx1"/>
                </a:solidFill>
                <a:effectLst/>
              </a:rPr>
              <a:t>Facebook</a:t>
            </a:r>
            <a:r>
              <a:rPr lang="sv-SE" sz="700" kern="1200" baseline="0" dirty="0">
                <a:solidFill>
                  <a:schemeClr val="tx1"/>
                </a:solidFill>
                <a:effectLst/>
              </a:rPr>
              <a:t>-grupper mm.</a:t>
            </a:r>
            <a:r>
              <a:rPr lang="sv-SE" sz="700" kern="1200" dirty="0">
                <a:solidFill>
                  <a:schemeClr val="tx1"/>
                </a:solidFill>
                <a:effectLst/>
              </a:rPr>
              <a:t> </a:t>
            </a:r>
          </a:p>
          <a:p>
            <a:pPr>
              <a:lnSpc>
                <a:spcPct val="110000"/>
              </a:lnSpc>
              <a:spcBef>
                <a:spcPts val="0"/>
              </a:spcBef>
              <a:spcAft>
                <a:spcPts val="0"/>
              </a:spcAft>
            </a:pPr>
            <a:endParaRPr lang="sv-SE" sz="700" kern="1200" dirty="0">
              <a:solidFill>
                <a:schemeClr val="tx1"/>
              </a:solidFill>
              <a:effectLst/>
            </a:endParaRPr>
          </a:p>
          <a:p>
            <a:pPr>
              <a:lnSpc>
                <a:spcPct val="110000"/>
              </a:lnSpc>
              <a:spcBef>
                <a:spcPts val="0"/>
              </a:spcBef>
              <a:spcAft>
                <a:spcPts val="0"/>
              </a:spcAft>
            </a:pPr>
            <a:r>
              <a:rPr lang="sv-SE" sz="700" b="1" kern="1200" dirty="0">
                <a:solidFill>
                  <a:schemeClr val="tx1"/>
                </a:solidFill>
                <a:effectLst/>
              </a:rPr>
              <a:t>Sociala relationer.</a:t>
            </a:r>
          </a:p>
          <a:p>
            <a:pPr>
              <a:lnSpc>
                <a:spcPct val="110000"/>
              </a:lnSpc>
              <a:spcBef>
                <a:spcPts val="0"/>
              </a:spcBef>
              <a:spcAft>
                <a:spcPts val="0"/>
              </a:spcAft>
            </a:pPr>
            <a:r>
              <a:rPr lang="sv-SE" sz="700" kern="1200" dirty="0">
                <a:solidFill>
                  <a:schemeClr val="tx1"/>
                </a:solidFill>
                <a:effectLst/>
              </a:rPr>
              <a:t>Håll kontakt med vänner och bekanta. Träffa dem ibland även om du bara orkar en liten stund. Ring och skriv.</a:t>
            </a:r>
          </a:p>
          <a:p>
            <a:pPr>
              <a:lnSpc>
                <a:spcPct val="110000"/>
              </a:lnSpc>
              <a:spcBef>
                <a:spcPts val="0"/>
              </a:spcBef>
              <a:spcAft>
                <a:spcPts val="0"/>
              </a:spcAft>
            </a:pPr>
            <a:r>
              <a:rPr lang="sv-SE" sz="700" b="1" kern="1200" dirty="0">
                <a:solidFill>
                  <a:schemeClr val="tx1"/>
                </a:solidFill>
                <a:effectLst/>
              </a:rPr>
              <a:t> </a:t>
            </a:r>
            <a:endParaRPr lang="sv-SE" sz="700" kern="1200" dirty="0">
              <a:solidFill>
                <a:schemeClr val="tx1"/>
              </a:solidFill>
              <a:effectLst/>
            </a:endParaRPr>
          </a:p>
          <a:p>
            <a:pPr>
              <a:lnSpc>
                <a:spcPct val="110000"/>
              </a:lnSpc>
              <a:spcBef>
                <a:spcPts val="0"/>
              </a:spcBef>
              <a:spcAft>
                <a:spcPts val="0"/>
              </a:spcAft>
            </a:pPr>
            <a:r>
              <a:rPr lang="sv-SE" sz="700" b="1" kern="1200" dirty="0">
                <a:solidFill>
                  <a:schemeClr val="tx1"/>
                </a:solidFill>
                <a:effectLst/>
              </a:rPr>
              <a:t>Vila med kvalitet</a:t>
            </a:r>
          </a:p>
          <a:p>
            <a:pPr>
              <a:lnSpc>
                <a:spcPct val="110000"/>
              </a:lnSpc>
              <a:spcBef>
                <a:spcPts val="0"/>
              </a:spcBef>
              <a:spcAft>
                <a:spcPts val="0"/>
              </a:spcAft>
            </a:pPr>
            <a:r>
              <a:rPr lang="sv-SE" sz="700" kern="1200" dirty="0">
                <a:solidFill>
                  <a:schemeClr val="tx1"/>
                </a:solidFill>
                <a:effectLst/>
              </a:rPr>
              <a:t>Ansträngning ska följas av vila. Men för att få kvalitet i återhämtningen räcker det inte att ligga ned. Det gäller också att få ner hjärnan i viloläge, annars kan inte kroppen tillgodogöra sig pausen. </a:t>
            </a:r>
          </a:p>
          <a:p>
            <a:pPr>
              <a:lnSpc>
                <a:spcPct val="110000"/>
              </a:lnSpc>
              <a:spcBef>
                <a:spcPts val="0"/>
              </a:spcBef>
              <a:spcAft>
                <a:spcPts val="0"/>
              </a:spcAft>
            </a:pPr>
            <a:endParaRPr lang="sv-SE" sz="700" kern="1200" dirty="0">
              <a:solidFill>
                <a:schemeClr val="tx1"/>
              </a:solidFill>
              <a:effectLst/>
            </a:endParaRPr>
          </a:p>
          <a:p>
            <a:pPr>
              <a:lnSpc>
                <a:spcPct val="110000"/>
              </a:lnSpc>
              <a:spcBef>
                <a:spcPts val="0"/>
              </a:spcBef>
              <a:spcAft>
                <a:spcPts val="0"/>
              </a:spcAft>
            </a:pPr>
            <a:r>
              <a:rPr lang="sv-SE" sz="700" b="1" kern="1200" dirty="0">
                <a:solidFill>
                  <a:schemeClr val="tx1"/>
                </a:solidFill>
                <a:effectLst/>
              </a:rPr>
              <a:t>Prova t ex:</a:t>
            </a:r>
          </a:p>
          <a:p>
            <a:pPr>
              <a:lnSpc>
                <a:spcPct val="110000"/>
              </a:lnSpc>
              <a:spcBef>
                <a:spcPts val="0"/>
              </a:spcBef>
              <a:spcAft>
                <a:spcPts val="0"/>
              </a:spcAft>
            </a:pPr>
            <a:r>
              <a:rPr lang="sv-SE" sz="700" kern="1200" dirty="0">
                <a:solidFill>
                  <a:schemeClr val="tx1"/>
                </a:solidFill>
                <a:effectLst/>
              </a:rPr>
              <a:t>Mental avslappning,</a:t>
            </a:r>
            <a:r>
              <a:rPr lang="sv-SE" sz="700" dirty="0"/>
              <a:t> </a:t>
            </a:r>
            <a:r>
              <a:rPr lang="sv-SE" sz="700" kern="1200" dirty="0">
                <a:solidFill>
                  <a:schemeClr val="tx1"/>
                </a:solidFill>
                <a:effectLst/>
              </a:rPr>
              <a:t>Meditation, Avslappningsövningar, Yoga, Massage.</a:t>
            </a:r>
          </a:p>
          <a:p>
            <a:pPr>
              <a:lnSpc>
                <a:spcPct val="110000"/>
              </a:lnSpc>
              <a:spcBef>
                <a:spcPts val="0"/>
              </a:spcBef>
              <a:spcAft>
                <a:spcPts val="0"/>
              </a:spcAft>
            </a:pPr>
            <a:r>
              <a:rPr lang="sv-SE" sz="700" b="1" kern="1200" dirty="0">
                <a:solidFill>
                  <a:schemeClr val="tx1"/>
                </a:solidFill>
                <a:effectLst/>
              </a:rPr>
              <a:t> </a:t>
            </a:r>
            <a:endParaRPr lang="sv-SE" sz="700" kern="1200" dirty="0">
              <a:solidFill>
                <a:schemeClr val="tx1"/>
              </a:solidFill>
              <a:effectLst/>
            </a:endParaRPr>
          </a:p>
          <a:p>
            <a:pPr>
              <a:lnSpc>
                <a:spcPct val="110000"/>
              </a:lnSpc>
              <a:spcBef>
                <a:spcPts val="0"/>
              </a:spcBef>
              <a:spcAft>
                <a:spcPts val="0"/>
              </a:spcAft>
            </a:pPr>
            <a:r>
              <a:rPr lang="sv-SE" sz="700" b="1" kern="1200" dirty="0">
                <a:solidFill>
                  <a:schemeClr val="tx1"/>
                </a:solidFill>
                <a:effectLst/>
              </a:rPr>
              <a:t>Ät bra</a:t>
            </a:r>
          </a:p>
          <a:p>
            <a:pPr>
              <a:lnSpc>
                <a:spcPct val="110000"/>
              </a:lnSpc>
              <a:spcBef>
                <a:spcPts val="0"/>
              </a:spcBef>
              <a:spcAft>
                <a:spcPts val="0"/>
              </a:spcAft>
            </a:pPr>
            <a:r>
              <a:rPr lang="sv-SE" sz="700" kern="1200" dirty="0">
                <a:solidFill>
                  <a:schemeClr val="tx1"/>
                </a:solidFill>
                <a:effectLst/>
              </a:rPr>
              <a:t>Näringsrik mat är nödvändig för att må bra, fysiskt och psykiskt.</a:t>
            </a:r>
          </a:p>
          <a:p>
            <a:pPr>
              <a:lnSpc>
                <a:spcPct val="110000"/>
              </a:lnSpc>
              <a:spcBef>
                <a:spcPts val="0"/>
              </a:spcBef>
              <a:spcAft>
                <a:spcPts val="0"/>
              </a:spcAft>
            </a:pPr>
            <a:r>
              <a:rPr lang="sv-SE" sz="700" kern="1200" dirty="0">
                <a:solidFill>
                  <a:schemeClr val="tx1"/>
                </a:solidFill>
                <a:effectLst/>
              </a:rPr>
              <a:t>För mycket fett och socker och för lite grönsaker, gör det svårt för hjärnan att fungera ordentligt, och då blir det svårare att hålla ordning på tankar och känslor.   </a:t>
            </a:r>
          </a:p>
          <a:p>
            <a:pPr>
              <a:lnSpc>
                <a:spcPct val="110000"/>
              </a:lnSpc>
              <a:spcBef>
                <a:spcPts val="0"/>
              </a:spcBef>
              <a:spcAft>
                <a:spcPts val="0"/>
              </a:spcAft>
            </a:pPr>
            <a:r>
              <a:rPr lang="sv-SE" sz="700" b="1" kern="1200" dirty="0">
                <a:solidFill>
                  <a:schemeClr val="tx1"/>
                </a:solidFill>
                <a:effectLst/>
              </a:rPr>
              <a:t> </a:t>
            </a:r>
            <a:endParaRPr lang="sv-SE" sz="700" kern="1200" dirty="0">
              <a:solidFill>
                <a:schemeClr val="tx1"/>
              </a:solidFill>
              <a:effectLst/>
            </a:endParaRPr>
          </a:p>
          <a:p>
            <a:pPr>
              <a:lnSpc>
                <a:spcPct val="110000"/>
              </a:lnSpc>
              <a:spcBef>
                <a:spcPts val="0"/>
              </a:spcBef>
              <a:spcAft>
                <a:spcPts val="0"/>
              </a:spcAft>
            </a:pPr>
            <a:r>
              <a:rPr lang="sv-SE" sz="700" b="1" kern="1200" dirty="0">
                <a:solidFill>
                  <a:schemeClr val="tx1"/>
                </a:solidFill>
                <a:effectLst/>
              </a:rPr>
              <a:t>Sov</a:t>
            </a:r>
          </a:p>
          <a:p>
            <a:pPr>
              <a:lnSpc>
                <a:spcPct val="110000"/>
              </a:lnSpc>
              <a:spcBef>
                <a:spcPts val="0"/>
              </a:spcBef>
              <a:spcAft>
                <a:spcPts val="0"/>
              </a:spcAft>
            </a:pPr>
            <a:r>
              <a:rPr lang="sv-SE" sz="700" kern="1200" dirty="0">
                <a:solidFill>
                  <a:schemeClr val="tx1"/>
                </a:solidFill>
                <a:effectLst/>
              </a:rPr>
              <a:t>Regelbundna </a:t>
            </a:r>
            <a:r>
              <a:rPr lang="sv-SE" sz="700" kern="1200" dirty="0" err="1">
                <a:solidFill>
                  <a:schemeClr val="tx1"/>
                </a:solidFill>
                <a:effectLst/>
              </a:rPr>
              <a:t>sovrutiner</a:t>
            </a:r>
            <a:r>
              <a:rPr lang="sv-SE" sz="700" kern="1200" dirty="0">
                <a:solidFill>
                  <a:schemeClr val="tx1"/>
                </a:solidFill>
                <a:effectLst/>
              </a:rPr>
              <a:t>. 7 till 9 timmars sömn per natt. </a:t>
            </a:r>
          </a:p>
          <a:p>
            <a:pPr>
              <a:lnSpc>
                <a:spcPct val="110000"/>
              </a:lnSpc>
              <a:spcBef>
                <a:spcPts val="0"/>
              </a:spcBef>
              <a:spcAft>
                <a:spcPts val="0"/>
              </a:spcAft>
            </a:pPr>
            <a:r>
              <a:rPr lang="sv-SE" sz="700" kern="1200" dirty="0">
                <a:solidFill>
                  <a:schemeClr val="tx1"/>
                </a:solidFill>
                <a:effectLst/>
              </a:rPr>
              <a:t>Sömnen ger mest på natten. En lång ”tupplur” på</a:t>
            </a:r>
            <a:r>
              <a:rPr lang="sv-SE" sz="700" kern="1200" baseline="0" dirty="0">
                <a:solidFill>
                  <a:schemeClr val="tx1"/>
                </a:solidFill>
                <a:effectLst/>
              </a:rPr>
              <a:t> mer</a:t>
            </a:r>
            <a:r>
              <a:rPr lang="sv-SE" sz="700" kern="1200" dirty="0">
                <a:solidFill>
                  <a:schemeClr val="tx1"/>
                </a:solidFill>
                <a:effectLst/>
              </a:rPr>
              <a:t> än 15-20 minuter dagtid gör det svårare att sova på natten. </a:t>
            </a:r>
          </a:p>
          <a:p>
            <a:pPr>
              <a:lnSpc>
                <a:spcPct val="110000"/>
              </a:lnSpc>
              <a:spcBef>
                <a:spcPts val="0"/>
              </a:spcBef>
              <a:spcAft>
                <a:spcPts val="0"/>
              </a:spcAft>
            </a:pPr>
            <a:r>
              <a:rPr lang="sv-SE" sz="700" b="1" kern="1200" dirty="0">
                <a:solidFill>
                  <a:schemeClr val="tx1"/>
                </a:solidFill>
                <a:effectLst/>
              </a:rPr>
              <a:t> </a:t>
            </a:r>
            <a:endParaRPr lang="sv-SE" sz="700" kern="1200" dirty="0">
              <a:solidFill>
                <a:schemeClr val="tx1"/>
              </a:solidFill>
              <a:effectLst/>
            </a:endParaRPr>
          </a:p>
          <a:p>
            <a:pPr>
              <a:lnSpc>
                <a:spcPct val="110000"/>
              </a:lnSpc>
              <a:spcBef>
                <a:spcPts val="0"/>
              </a:spcBef>
              <a:spcAft>
                <a:spcPts val="0"/>
              </a:spcAft>
            </a:pPr>
            <a:r>
              <a:rPr lang="sv-SE" sz="700" b="1" kern="1200" dirty="0">
                <a:solidFill>
                  <a:schemeClr val="tx1"/>
                </a:solidFill>
                <a:effectLst/>
              </a:rPr>
              <a:t>Gör saker du tycker om</a:t>
            </a:r>
            <a:endParaRPr lang="sv-SE" sz="700" dirty="0"/>
          </a:p>
          <a:p>
            <a:pPr>
              <a:lnSpc>
                <a:spcPct val="110000"/>
              </a:lnSpc>
              <a:spcBef>
                <a:spcPts val="0"/>
              </a:spcBef>
              <a:spcAft>
                <a:spcPts val="0"/>
              </a:spcAft>
            </a:pPr>
            <a:endParaRPr lang="sv-SE" sz="700" dirty="0"/>
          </a:p>
        </p:txBody>
      </p:sp>
      <p:sp>
        <p:nvSpPr>
          <p:cNvPr id="4" name="Platshållare för bildnummer 3"/>
          <p:cNvSpPr>
            <a:spLocks noGrp="1"/>
          </p:cNvSpPr>
          <p:nvPr>
            <p:ph type="sldNum" sz="quarter" idx="10"/>
          </p:nvPr>
        </p:nvSpPr>
        <p:spPr/>
        <p:txBody>
          <a:bodyPr/>
          <a:lstStyle/>
          <a:p>
            <a:pPr>
              <a:defRPr/>
            </a:pPr>
            <a:fld id="{67184777-D1BC-4C58-8801-0124144F45A9}" type="slidenum">
              <a:rPr lang="sv-SE" altLang="sv-SE" smtClean="0"/>
              <a:pPr>
                <a:defRPr/>
              </a:pPr>
              <a:t>30</a:t>
            </a:fld>
            <a:endParaRPr lang="sv-SE" altLang="sv-SE"/>
          </a:p>
        </p:txBody>
      </p:sp>
    </p:spTree>
    <p:extLst>
      <p:ext uri="{BB962C8B-B14F-4D97-AF65-F5344CB8AC3E}">
        <p14:creationId xmlns:p14="http://schemas.microsoft.com/office/powerpoint/2010/main" val="16646552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rtl="0">
              <a:lnSpc>
                <a:spcPct val="110000"/>
              </a:lnSpc>
            </a:pPr>
            <a:r>
              <a:rPr lang="sv-SE" sz="900" b="1" i="0" u="none" strike="noStrike" kern="1200" baseline="0" dirty="0">
                <a:solidFill>
                  <a:schemeClr val="tx1"/>
                </a:solidFill>
              </a:rPr>
              <a:t>Uppgift 4: </a:t>
            </a:r>
            <a:r>
              <a:rPr lang="sv-SE" sz="900" b="0" i="0" u="none" strike="noStrike" kern="1200" baseline="0" dirty="0">
                <a:solidFill>
                  <a:schemeClr val="tx1"/>
                </a:solidFill>
              </a:rPr>
              <a:t>Min plan för att må bra (10 min)</a:t>
            </a:r>
          </a:p>
          <a:p>
            <a:pPr marL="171450" indent="-171450" rtl="0">
              <a:lnSpc>
                <a:spcPct val="110000"/>
              </a:lnSpc>
              <a:buFont typeface="Arial"/>
              <a:buChar char="•"/>
            </a:pPr>
            <a:r>
              <a:rPr lang="sv-SE" sz="900" b="0" i="0" u="none" strike="noStrike" kern="1200" baseline="0" dirty="0">
                <a:solidFill>
                  <a:schemeClr val="tx1"/>
                </a:solidFill>
              </a:rPr>
              <a:t>Individuell uppgift</a:t>
            </a:r>
          </a:p>
          <a:p>
            <a:pPr rtl="0">
              <a:lnSpc>
                <a:spcPct val="110000"/>
              </a:lnSpc>
            </a:pPr>
            <a:endParaRPr lang="sv-SE" sz="900" b="0" i="0" u="none" strike="noStrike" kern="1200" baseline="0" dirty="0">
              <a:solidFill>
                <a:schemeClr val="tx1"/>
              </a:solidFill>
            </a:endParaRPr>
          </a:p>
          <a:p>
            <a:pPr rtl="0">
              <a:lnSpc>
                <a:spcPct val="110000"/>
              </a:lnSpc>
            </a:pPr>
            <a:r>
              <a:rPr lang="sv-SE" sz="900" b="0" i="0" u="none" strike="noStrike" kern="1200" baseline="0" dirty="0">
                <a:solidFill>
                  <a:schemeClr val="tx1"/>
                </a:solidFill>
                <a:latin typeface="Verdana"/>
                <a:ea typeface="+mn-ea"/>
                <a:cs typeface="Verdana"/>
              </a:rPr>
              <a:t>Det är lätt att prioritera bort avslappning och njutning. I synnerhet när en kronisk sjukdom äter upp en allt större portion av ens tid och energi. Därför är det viktigt att bli medveten om vad som gör att man mår bra och faktiskt se till att göra det.</a:t>
            </a:r>
          </a:p>
          <a:p>
            <a:pPr rtl="0">
              <a:lnSpc>
                <a:spcPct val="110000"/>
              </a:lnSpc>
            </a:pPr>
            <a:endParaRPr lang="sv-SE" sz="900" b="0" i="0" u="none" strike="noStrike" kern="1200" baseline="0" dirty="0">
              <a:solidFill>
                <a:schemeClr val="tx1"/>
              </a:solidFill>
              <a:latin typeface="Verdana"/>
              <a:ea typeface="+mn-ea"/>
              <a:cs typeface="Verdana"/>
            </a:endParaRPr>
          </a:p>
          <a:p>
            <a:pPr rtl="0">
              <a:lnSpc>
                <a:spcPct val="110000"/>
              </a:lnSpc>
            </a:pPr>
            <a:r>
              <a:rPr lang="sv-SE" sz="900" b="0" i="0" u="none" strike="noStrike" kern="1200" baseline="0" dirty="0">
                <a:solidFill>
                  <a:schemeClr val="tx1"/>
                </a:solidFill>
                <a:latin typeface="Verdana"/>
                <a:ea typeface="+mn-ea"/>
                <a:cs typeface="Verdana"/>
              </a:rPr>
              <a:t>Att aktivt planera för att göra sådant man blir glad av och som ger energi, kan vara ett sätt att behålla glädjen i vardagen och kanske även i förlängningen förebygga perioder av inaktivitet, isolering och nedstämdhet.</a:t>
            </a:r>
          </a:p>
        </p:txBody>
      </p:sp>
      <p:sp>
        <p:nvSpPr>
          <p:cNvPr id="4" name="Platshållare för bildnummer 3"/>
          <p:cNvSpPr>
            <a:spLocks noGrp="1"/>
          </p:cNvSpPr>
          <p:nvPr>
            <p:ph type="sldNum" sz="quarter" idx="10"/>
          </p:nvPr>
        </p:nvSpPr>
        <p:spPr/>
        <p:txBody>
          <a:bodyPr/>
          <a:lstStyle/>
          <a:p>
            <a:pPr>
              <a:defRPr/>
            </a:pPr>
            <a:fld id="{67184777-D1BC-4C58-8801-0124144F45A9}" type="slidenum">
              <a:rPr lang="sv-SE" altLang="sv-SE" smtClean="0"/>
              <a:pPr>
                <a:defRPr/>
              </a:pPr>
              <a:t>31</a:t>
            </a:fld>
            <a:endParaRPr lang="sv-SE" altLang="sv-SE"/>
          </a:p>
        </p:txBody>
      </p:sp>
    </p:spTree>
    <p:extLst>
      <p:ext uri="{BB962C8B-B14F-4D97-AF65-F5344CB8AC3E}">
        <p14:creationId xmlns:p14="http://schemas.microsoft.com/office/powerpoint/2010/main" val="31799727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sz="900" b="1" dirty="0"/>
              <a:t>Till sist: </a:t>
            </a:r>
            <a:r>
              <a:rPr lang="sv-SE" sz="900" dirty="0"/>
              <a:t>Tankar för dagen. </a:t>
            </a:r>
          </a:p>
          <a:p>
            <a:endParaRPr lang="sv-SE" sz="900" b="0" baseline="0" dirty="0"/>
          </a:p>
          <a:p>
            <a:r>
              <a:rPr lang="sv-SE" sz="900" b="1" baseline="0" dirty="0"/>
              <a:t>Tid: </a:t>
            </a:r>
            <a:r>
              <a:rPr lang="sv-SE" sz="900" dirty="0"/>
              <a:t>2 min</a:t>
            </a:r>
          </a:p>
          <a:p>
            <a:endParaRPr lang="sv-SE" sz="900" dirty="0"/>
          </a:p>
          <a:p>
            <a:r>
              <a:rPr lang="sv-SE" sz="900" b="1" dirty="0"/>
              <a:t>Hur: </a:t>
            </a:r>
            <a:r>
              <a:rPr lang="sv-SE" sz="900" dirty="0"/>
              <a:t>Individuell tankeställare.</a:t>
            </a:r>
          </a:p>
          <a:p>
            <a:endParaRPr lang="sv-SE" sz="900" dirty="0"/>
          </a:p>
          <a:p>
            <a:r>
              <a:rPr lang="sv-SE" sz="900" b="1" baseline="0" dirty="0"/>
              <a:t>Syftet</a:t>
            </a:r>
            <a:r>
              <a:rPr lang="sv-SE" sz="900" b="1" dirty="0"/>
              <a:t> är </a:t>
            </a:r>
            <a:r>
              <a:rPr lang="sv-SE" sz="900" dirty="0"/>
              <a:t>a</a:t>
            </a:r>
            <a:r>
              <a:rPr lang="sv-SE" sz="900" b="0" baseline="0" dirty="0"/>
              <a:t>tt reflektera över dagens träff.</a:t>
            </a:r>
            <a:r>
              <a:rPr lang="sv-SE" sz="900" b="0" dirty="0"/>
              <a:t> </a:t>
            </a:r>
            <a:r>
              <a:rPr lang="sv-SE" sz="900" b="0" baseline="0" dirty="0"/>
              <a:t>Ta med sig någon kunskap hem.</a:t>
            </a:r>
            <a:endParaRPr lang="sv-SE" sz="900" b="0" dirty="0"/>
          </a:p>
          <a:p>
            <a:endParaRPr lang="sv-SE" sz="900" dirty="0"/>
          </a:p>
        </p:txBody>
      </p:sp>
      <p:sp>
        <p:nvSpPr>
          <p:cNvPr id="4" name="Platshållare för bildnummer 3"/>
          <p:cNvSpPr>
            <a:spLocks noGrp="1"/>
          </p:cNvSpPr>
          <p:nvPr>
            <p:ph type="sldNum" sz="quarter" idx="10"/>
          </p:nvPr>
        </p:nvSpPr>
        <p:spPr/>
        <p:txBody>
          <a:bodyPr/>
          <a:lstStyle/>
          <a:p>
            <a:pPr>
              <a:defRPr/>
            </a:pPr>
            <a:fld id="{67184777-D1BC-4C58-8801-0124144F45A9}" type="slidenum">
              <a:rPr lang="sv-SE" altLang="sv-SE" smtClean="0"/>
              <a:pPr>
                <a:defRPr/>
              </a:pPr>
              <a:t>32</a:t>
            </a:fld>
            <a:endParaRPr lang="sv-SE" altLang="sv-SE"/>
          </a:p>
        </p:txBody>
      </p:sp>
    </p:spTree>
    <p:extLst>
      <p:ext uri="{BB962C8B-B14F-4D97-AF65-F5344CB8AC3E}">
        <p14:creationId xmlns:p14="http://schemas.microsoft.com/office/powerpoint/2010/main" val="1196257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a:lnSpc>
                <a:spcPct val="110000"/>
              </a:lnSpc>
            </a:pPr>
            <a:r>
              <a:rPr lang="sv-SE" sz="900" b="0" kern="1200" baseline="0" dirty="0">
                <a:solidFill>
                  <a:schemeClr val="tx1"/>
                </a:solidFill>
                <a:effectLst/>
                <a:latin typeface="Verdana"/>
                <a:ea typeface="+mn-ea"/>
                <a:cs typeface="Verdana"/>
              </a:rPr>
              <a:t>Följsamhet används inom vården för att uttrycka </a:t>
            </a:r>
            <a:r>
              <a:rPr lang="sv-SE" sz="900" b="0" kern="1200" dirty="0">
                <a:solidFill>
                  <a:schemeClr val="tx1"/>
                </a:solidFill>
                <a:effectLst/>
                <a:latin typeface="Verdana"/>
                <a:ea typeface="+mn-ea"/>
                <a:cs typeface="Verdana"/>
              </a:rPr>
              <a:t>i vilken grad en </a:t>
            </a:r>
            <a:r>
              <a:rPr lang="sv-SE" sz="900" b="0" u="none" strike="noStrike" kern="1200" dirty="0">
                <a:solidFill>
                  <a:schemeClr val="tx1"/>
                </a:solidFill>
                <a:effectLst/>
                <a:latin typeface="Verdana"/>
                <a:ea typeface="+mn-ea"/>
                <a:cs typeface="Verdana"/>
              </a:rPr>
              <a:t>patient</a:t>
            </a:r>
            <a:r>
              <a:rPr lang="sv-SE" sz="900" b="0" u="none" strike="noStrike" kern="1200" baseline="0" dirty="0">
                <a:solidFill>
                  <a:schemeClr val="tx1"/>
                </a:solidFill>
                <a:effectLst/>
                <a:latin typeface="Verdana"/>
                <a:ea typeface="+mn-ea"/>
                <a:cs typeface="Verdana"/>
              </a:rPr>
              <a:t> </a:t>
            </a:r>
            <a:r>
              <a:rPr lang="sv-SE" sz="900" b="0" kern="1200" dirty="0">
                <a:solidFill>
                  <a:schemeClr val="tx1"/>
                </a:solidFill>
                <a:effectLst/>
                <a:latin typeface="Verdana"/>
                <a:ea typeface="+mn-ea"/>
                <a:cs typeface="Verdana"/>
              </a:rPr>
              <a:t>följer medicinska råd, t ex tar sina mediciner. </a:t>
            </a:r>
          </a:p>
          <a:p>
            <a:pPr>
              <a:lnSpc>
                <a:spcPct val="110000"/>
              </a:lnSpc>
            </a:pPr>
            <a:endParaRPr lang="sv-SE" sz="900" b="0" kern="1200" dirty="0">
              <a:solidFill>
                <a:schemeClr val="tx1"/>
              </a:solidFill>
              <a:effectLst/>
              <a:latin typeface="Verdana"/>
              <a:ea typeface="+mn-ea"/>
              <a:cs typeface="Verdana"/>
            </a:endParaRPr>
          </a:p>
          <a:p>
            <a:pPr>
              <a:lnSpc>
                <a:spcPct val="110000"/>
              </a:lnSpc>
            </a:pPr>
            <a:r>
              <a:rPr lang="sv-SE" sz="900" b="1" kern="1200" dirty="0">
                <a:solidFill>
                  <a:schemeClr val="tx1"/>
                </a:solidFill>
                <a:effectLst/>
                <a:latin typeface="Verdana"/>
                <a:ea typeface="+mn-ea"/>
                <a:cs typeface="Verdana"/>
              </a:rPr>
              <a:t>Läkemedelsföljsamhet</a:t>
            </a:r>
            <a:r>
              <a:rPr lang="sv-SE" sz="900" b="1" kern="1200" baseline="0" dirty="0">
                <a:solidFill>
                  <a:schemeClr val="tx1"/>
                </a:solidFill>
                <a:effectLst/>
                <a:latin typeface="Verdana"/>
                <a:ea typeface="+mn-ea"/>
                <a:cs typeface="Verdana"/>
              </a:rPr>
              <a:t> innebär att man tar:</a:t>
            </a:r>
          </a:p>
          <a:p>
            <a:pPr marL="171450" indent="-171450">
              <a:lnSpc>
                <a:spcPct val="110000"/>
              </a:lnSpc>
              <a:buFont typeface="Arial" panose="020B0604020202020204" pitchFamily="34" charset="0"/>
              <a:buChar char="•"/>
            </a:pPr>
            <a:r>
              <a:rPr lang="sv-SE" sz="900" b="0" kern="1200" baseline="0" dirty="0">
                <a:solidFill>
                  <a:schemeClr val="tx1"/>
                </a:solidFill>
                <a:effectLst/>
                <a:latin typeface="Verdana"/>
                <a:ea typeface="+mn-ea"/>
                <a:cs typeface="Verdana"/>
              </a:rPr>
              <a:t>Samtliga läkemedel som läkaren ordinerat</a:t>
            </a:r>
          </a:p>
          <a:p>
            <a:pPr marL="171450" indent="-171450">
              <a:lnSpc>
                <a:spcPct val="110000"/>
              </a:lnSpc>
              <a:buFont typeface="Arial" panose="020B0604020202020204" pitchFamily="34" charset="0"/>
              <a:buChar char="•"/>
            </a:pPr>
            <a:r>
              <a:rPr lang="sv-SE" sz="900" b="0" kern="1200" baseline="0" dirty="0">
                <a:solidFill>
                  <a:schemeClr val="tx1"/>
                </a:solidFill>
                <a:effectLst/>
                <a:latin typeface="Verdana"/>
                <a:ea typeface="+mn-ea"/>
                <a:cs typeface="Verdana"/>
              </a:rPr>
              <a:t>I rätt dos </a:t>
            </a:r>
          </a:p>
          <a:p>
            <a:pPr marL="171450" indent="-171450">
              <a:lnSpc>
                <a:spcPct val="110000"/>
              </a:lnSpc>
              <a:buFont typeface="Arial" panose="020B0604020202020204" pitchFamily="34" charset="0"/>
              <a:buChar char="•"/>
            </a:pPr>
            <a:r>
              <a:rPr lang="sv-SE" sz="900" b="0" kern="1200" baseline="0" dirty="0">
                <a:solidFill>
                  <a:schemeClr val="tx1"/>
                </a:solidFill>
                <a:effectLst/>
                <a:latin typeface="Verdana"/>
                <a:ea typeface="+mn-ea"/>
                <a:cs typeface="Verdana"/>
              </a:rPr>
              <a:t>Vid rätt tidpunkt</a:t>
            </a:r>
          </a:p>
        </p:txBody>
      </p:sp>
      <p:sp>
        <p:nvSpPr>
          <p:cNvPr id="4" name="Platshållare för bildnummer 3"/>
          <p:cNvSpPr>
            <a:spLocks noGrp="1"/>
          </p:cNvSpPr>
          <p:nvPr>
            <p:ph type="sldNum" sz="quarter" idx="10"/>
          </p:nvPr>
        </p:nvSpPr>
        <p:spPr/>
        <p:txBody>
          <a:bodyPr/>
          <a:lstStyle/>
          <a:p>
            <a:pPr>
              <a:defRPr/>
            </a:pPr>
            <a:fld id="{67184777-D1BC-4C58-8801-0124144F45A9}" type="slidenum">
              <a:rPr lang="sv-SE" altLang="sv-SE" smtClean="0"/>
              <a:pPr>
                <a:defRPr/>
              </a:pPr>
              <a:t>4</a:t>
            </a:fld>
            <a:endParaRPr lang="sv-SE" altLang="sv-SE"/>
          </a:p>
        </p:txBody>
      </p:sp>
    </p:spTree>
    <p:extLst>
      <p:ext uri="{BB962C8B-B14F-4D97-AF65-F5344CB8AC3E}">
        <p14:creationId xmlns:p14="http://schemas.microsoft.com/office/powerpoint/2010/main" val="42519135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79450" y="4714875"/>
            <a:ext cx="5438775" cy="4714875"/>
          </a:xfrm>
        </p:spPr>
        <p:txBody>
          <a:bodyPr>
            <a:normAutofit fontScale="85000" lnSpcReduction="20000"/>
          </a:bodyPr>
          <a:lstStyle/>
          <a:p>
            <a:pPr lvl="0"/>
            <a:r>
              <a:rPr lang="sv-SE" sz="1000" b="1" kern="1200" dirty="0">
                <a:solidFill>
                  <a:schemeClr val="tx1"/>
                </a:solidFill>
                <a:effectLst/>
                <a:latin typeface="Verdana"/>
                <a:ea typeface="+mn-ea"/>
                <a:cs typeface="Verdana"/>
              </a:rPr>
              <a:t>Uppgift 1: </a:t>
            </a:r>
            <a:r>
              <a:rPr lang="sv-SE" sz="1000" kern="1200" dirty="0">
                <a:solidFill>
                  <a:schemeClr val="tx1"/>
                </a:solidFill>
                <a:effectLst/>
                <a:latin typeface="Verdana"/>
                <a:ea typeface="+mn-ea"/>
                <a:cs typeface="Verdana"/>
              </a:rPr>
              <a:t>Följer du läkarens ordination?</a:t>
            </a:r>
            <a:endParaRPr lang="sv-SE" sz="1000" b="1" kern="1200" dirty="0">
              <a:solidFill>
                <a:schemeClr val="tx1"/>
              </a:solidFill>
              <a:effectLst/>
              <a:latin typeface="Verdana"/>
              <a:ea typeface="+mn-ea"/>
              <a:cs typeface="Verdana"/>
            </a:endParaRPr>
          </a:p>
          <a:p>
            <a:pPr lvl="0"/>
            <a:endParaRPr lang="sv-SE" sz="1000" b="1" kern="1200" dirty="0">
              <a:solidFill>
                <a:schemeClr val="tx1"/>
              </a:solidFill>
              <a:effectLst/>
              <a:latin typeface="Verdana"/>
              <a:ea typeface="+mn-ea"/>
              <a:cs typeface="Verdana"/>
            </a:endParaRPr>
          </a:p>
          <a:p>
            <a:pPr lvl="0"/>
            <a:r>
              <a:rPr lang="sv-SE" sz="1000" b="1" kern="1200" dirty="0">
                <a:solidFill>
                  <a:schemeClr val="tx1"/>
                </a:solidFill>
                <a:effectLst/>
                <a:latin typeface="Verdana"/>
                <a:ea typeface="+mn-ea"/>
                <a:cs typeface="Verdana"/>
              </a:rPr>
              <a:t>Tid: </a:t>
            </a:r>
            <a:r>
              <a:rPr lang="sv-SE" sz="1000" kern="1200" dirty="0">
                <a:solidFill>
                  <a:schemeClr val="tx1"/>
                </a:solidFill>
                <a:effectLst/>
                <a:latin typeface="Verdana"/>
                <a:ea typeface="+mn-ea"/>
                <a:cs typeface="Verdana"/>
              </a:rPr>
              <a:t>ca 10 minuter</a:t>
            </a:r>
          </a:p>
          <a:p>
            <a:pPr marL="171450" indent="-171450" rtl="0">
              <a:buFont typeface="Arial"/>
              <a:buChar char="•"/>
            </a:pPr>
            <a:r>
              <a:rPr lang="sv-SE" sz="1000" b="0" i="0" u="none" strike="noStrike" kern="1200" baseline="0" dirty="0">
                <a:solidFill>
                  <a:schemeClr val="tx1"/>
                </a:solidFill>
                <a:latin typeface="Verdana"/>
                <a:ea typeface="+mn-ea"/>
                <a:cs typeface="Verdana"/>
              </a:rPr>
              <a:t>Be deltagarna att diskutera uppgiften i mindre grupper (5 min)</a:t>
            </a:r>
          </a:p>
          <a:p>
            <a:pPr marL="171450" indent="-171450" rtl="0">
              <a:buFont typeface="Arial"/>
              <a:buChar char="•"/>
            </a:pPr>
            <a:r>
              <a:rPr lang="sv-SE" sz="1000" b="0" i="0" u="none" strike="noStrike" kern="1200" baseline="0" dirty="0">
                <a:solidFill>
                  <a:schemeClr val="tx1"/>
                </a:solidFill>
                <a:latin typeface="Verdana"/>
                <a:ea typeface="+mn-ea"/>
                <a:cs typeface="Verdana"/>
              </a:rPr>
              <a:t>Diskutera svaren i storgrupp (5 min)</a:t>
            </a:r>
            <a:endParaRPr lang="sv-SE" sz="1000" kern="1200" dirty="0">
              <a:solidFill>
                <a:schemeClr val="tx1"/>
              </a:solidFill>
              <a:effectLst/>
              <a:latin typeface="Verdana"/>
              <a:ea typeface="+mn-ea"/>
              <a:cs typeface="Verdana"/>
            </a:endParaRPr>
          </a:p>
          <a:p>
            <a:r>
              <a:rPr lang="sv-SE" sz="1000" kern="1200" dirty="0">
                <a:solidFill>
                  <a:schemeClr val="tx1"/>
                </a:solidFill>
                <a:effectLst/>
                <a:latin typeface="Verdana"/>
                <a:ea typeface="+mn-ea"/>
                <a:cs typeface="Verdana"/>
              </a:rPr>
              <a:t> </a:t>
            </a:r>
          </a:p>
          <a:p>
            <a:pPr>
              <a:lnSpc>
                <a:spcPct val="130000"/>
              </a:lnSpc>
            </a:pPr>
            <a:r>
              <a:rPr lang="sv-SE" sz="1000" b="1" kern="1200" dirty="0">
                <a:solidFill>
                  <a:schemeClr val="tx1"/>
                </a:solidFill>
                <a:effectLst/>
                <a:latin typeface="Verdana"/>
                <a:ea typeface="+mn-ea"/>
                <a:cs typeface="Verdana"/>
              </a:rPr>
              <a:t>Syftet</a:t>
            </a:r>
            <a:r>
              <a:rPr lang="sv-SE" sz="1000" kern="1200" dirty="0">
                <a:solidFill>
                  <a:schemeClr val="tx1"/>
                </a:solidFill>
                <a:effectLst/>
                <a:latin typeface="Verdana"/>
                <a:ea typeface="+mn-ea"/>
                <a:cs typeface="Verdana"/>
              </a:rPr>
              <a:t> med uppgiften är att ge deltagarna en tankeställare inför läkemedelsavsnittet. Det finns inga bra anledningar till att inte följa sin ordination. Om man vill ändra dosering eller sluta med ett preparat ska man alltid diskutera först med läkare eller sjuksköterska.</a:t>
            </a:r>
          </a:p>
          <a:p>
            <a:endParaRPr lang="sv-SE" dirty="0"/>
          </a:p>
          <a:p>
            <a:r>
              <a:rPr lang="sv-SE" b="1" dirty="0"/>
              <a:t>Rätt svar</a:t>
            </a:r>
            <a:r>
              <a:rPr lang="sv-SE" dirty="0"/>
              <a:t>: X </a:t>
            </a:r>
          </a:p>
          <a:p>
            <a:r>
              <a:rPr lang="sv-SE" dirty="0"/>
              <a:t>Det är fler</a:t>
            </a:r>
            <a:r>
              <a:rPr lang="sv-SE" baseline="0" dirty="0"/>
              <a:t> än 50% som inte följer sin läkares ordination.</a:t>
            </a:r>
          </a:p>
          <a:p>
            <a:endParaRPr lang="sv-SE" baseline="0" dirty="0"/>
          </a:p>
          <a:p>
            <a:r>
              <a:rPr lang="sv-SE" b="1" baseline="0" dirty="0"/>
              <a:t>Att inte ta sina läkemedel kan leda till:</a:t>
            </a:r>
          </a:p>
          <a:p>
            <a:pPr marL="171450" indent="-171450">
              <a:buFont typeface="Arial" panose="020B0604020202020204" pitchFamily="34" charset="0"/>
              <a:buChar char="•"/>
            </a:pPr>
            <a:r>
              <a:rPr lang="sv-SE" baseline="0" dirty="0"/>
              <a:t>Symtomen försämras</a:t>
            </a:r>
          </a:p>
          <a:p>
            <a:pPr marL="171450" indent="-171450">
              <a:buFont typeface="Arial" panose="020B0604020202020204" pitchFamily="34" charset="0"/>
              <a:buChar char="•"/>
            </a:pPr>
            <a:r>
              <a:rPr lang="sv-SE" baseline="0" dirty="0"/>
              <a:t>Fler sjukhusinläggningar</a:t>
            </a:r>
          </a:p>
          <a:p>
            <a:endParaRPr lang="sv-SE" baseline="0" dirty="0"/>
          </a:p>
          <a:p>
            <a:r>
              <a:rPr lang="sv-SE" b="1" baseline="0" dirty="0"/>
              <a:t>Underlag till diskussion</a:t>
            </a:r>
          </a:p>
          <a:p>
            <a:r>
              <a:rPr lang="sv-SE" b="0" baseline="0" dirty="0"/>
              <a:t>Exempel på anledningar:</a:t>
            </a:r>
          </a:p>
          <a:p>
            <a:pPr marL="171450" indent="-171450">
              <a:buFont typeface="Arial" panose="020B0604020202020204" pitchFamily="34" charset="0"/>
              <a:buChar char="•"/>
            </a:pPr>
            <a:r>
              <a:rPr lang="sv-SE" baseline="0" dirty="0"/>
              <a:t>Biverkningar</a:t>
            </a:r>
          </a:p>
          <a:p>
            <a:pPr marL="171450" indent="-171450">
              <a:buFont typeface="Arial" panose="020B0604020202020204" pitchFamily="34" charset="0"/>
              <a:buChar char="•"/>
            </a:pPr>
            <a:r>
              <a:rPr lang="sv-SE" baseline="0" dirty="0"/>
              <a:t>Glömska</a:t>
            </a:r>
          </a:p>
          <a:p>
            <a:pPr marL="171450" indent="-171450">
              <a:buFont typeface="Arial" panose="020B0604020202020204" pitchFamily="34" charset="0"/>
              <a:buChar char="•"/>
            </a:pPr>
            <a:r>
              <a:rPr lang="sv-SE" baseline="0" dirty="0"/>
              <a:t>Inte hämtat ut receptet</a:t>
            </a:r>
          </a:p>
          <a:p>
            <a:pPr marL="171450" indent="-171450">
              <a:buFont typeface="Arial" panose="020B0604020202020204" pitchFamily="34" charset="0"/>
              <a:buChar char="•"/>
            </a:pPr>
            <a:r>
              <a:rPr lang="sv-SE" baseline="0" dirty="0"/>
              <a:t>Kommer inte ihåg varför man ska ta det här läkemedlet</a:t>
            </a:r>
          </a:p>
          <a:p>
            <a:pPr marL="171450" indent="-171450">
              <a:buFont typeface="Arial" panose="020B0604020202020204" pitchFamily="34" charset="0"/>
              <a:buChar char="•"/>
            </a:pPr>
            <a:r>
              <a:rPr lang="sv-SE" baseline="0" dirty="0"/>
              <a:t>Hör av bekanta att läkemedlet är farligt eller inte hjälper</a:t>
            </a:r>
          </a:p>
          <a:p>
            <a:pPr marL="171450" indent="-171450">
              <a:buFont typeface="Arial" panose="020B0604020202020204" pitchFamily="34" charset="0"/>
              <a:buChar char="•"/>
            </a:pPr>
            <a:r>
              <a:rPr lang="sv-SE" baseline="0" dirty="0"/>
              <a:t>Inte litar på sin läkare</a:t>
            </a:r>
          </a:p>
          <a:p>
            <a:endParaRPr lang="sv-SE" baseline="0" dirty="0"/>
          </a:p>
          <a:p>
            <a:r>
              <a:rPr lang="sv-SE" b="1" baseline="0" dirty="0"/>
              <a:t>Budskap:</a:t>
            </a:r>
          </a:p>
          <a:p>
            <a:r>
              <a:rPr lang="sv-SE" baseline="0" dirty="0"/>
              <a:t>Det finns ingen bra anledning att sluta ta läkemedel utan att diskutera med läkare/sjuksköterska.</a:t>
            </a:r>
          </a:p>
        </p:txBody>
      </p:sp>
      <p:sp>
        <p:nvSpPr>
          <p:cNvPr id="4" name="Platshållare för bildnummer 3"/>
          <p:cNvSpPr>
            <a:spLocks noGrp="1"/>
          </p:cNvSpPr>
          <p:nvPr>
            <p:ph type="sldNum" sz="quarter" idx="10"/>
          </p:nvPr>
        </p:nvSpPr>
        <p:spPr/>
        <p:txBody>
          <a:bodyPr/>
          <a:lstStyle/>
          <a:p>
            <a:pPr>
              <a:defRPr/>
            </a:pPr>
            <a:fld id="{67184777-D1BC-4C58-8801-0124144F45A9}" type="slidenum">
              <a:rPr lang="sv-SE" altLang="sv-SE" smtClean="0"/>
              <a:pPr>
                <a:defRPr/>
              </a:pPr>
              <a:t>5</a:t>
            </a:fld>
            <a:endParaRPr lang="sv-SE" altLang="sv-SE"/>
          </a:p>
        </p:txBody>
      </p:sp>
    </p:spTree>
    <p:extLst>
      <p:ext uri="{BB962C8B-B14F-4D97-AF65-F5344CB8AC3E}">
        <p14:creationId xmlns:p14="http://schemas.microsoft.com/office/powerpoint/2010/main" val="1503599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a:lnSpc>
                <a:spcPct val="110000"/>
              </a:lnSpc>
            </a:pPr>
            <a:r>
              <a:rPr lang="sv-SE" sz="900" b="1" kern="1200" dirty="0">
                <a:solidFill>
                  <a:schemeClr val="tx1"/>
                </a:solidFill>
                <a:effectLst/>
              </a:rPr>
              <a:t>Att inte följa läkemedelsordinationer:</a:t>
            </a:r>
          </a:p>
          <a:p>
            <a:pPr marL="171450" indent="-171450">
              <a:lnSpc>
                <a:spcPct val="110000"/>
              </a:lnSpc>
              <a:buFont typeface="Arial" panose="020B0604020202020204" pitchFamily="34" charset="0"/>
              <a:buChar char="•"/>
            </a:pPr>
            <a:r>
              <a:rPr lang="sv-SE" sz="900" b="0" kern="1200" dirty="0">
                <a:solidFill>
                  <a:schemeClr val="tx1"/>
                </a:solidFill>
                <a:effectLst/>
              </a:rPr>
              <a:t>Orsakar onödigt lidande hos</a:t>
            </a:r>
            <a:r>
              <a:rPr lang="sv-SE" sz="900" b="0" kern="1200" baseline="0" dirty="0">
                <a:solidFill>
                  <a:schemeClr val="tx1"/>
                </a:solidFill>
                <a:effectLst/>
              </a:rPr>
              <a:t> patienten</a:t>
            </a:r>
            <a:endParaRPr lang="sv-SE" sz="900" b="0" kern="1200" dirty="0">
              <a:solidFill>
                <a:schemeClr val="tx1"/>
              </a:solidFill>
              <a:effectLst/>
            </a:endParaRPr>
          </a:p>
          <a:p>
            <a:pPr marL="171450" indent="-171450">
              <a:lnSpc>
                <a:spcPct val="110000"/>
              </a:lnSpc>
              <a:buFont typeface="Arial" panose="020B0604020202020204" pitchFamily="34" charset="0"/>
              <a:buChar char="•"/>
            </a:pPr>
            <a:r>
              <a:rPr lang="sv-SE" sz="900" b="0" kern="1200" dirty="0">
                <a:solidFill>
                  <a:schemeClr val="tx1"/>
                </a:solidFill>
                <a:effectLst/>
              </a:rPr>
              <a:t>Kostar samhället mycket pengar</a:t>
            </a:r>
          </a:p>
          <a:p>
            <a:pPr>
              <a:lnSpc>
                <a:spcPct val="110000"/>
              </a:lnSpc>
            </a:pPr>
            <a:r>
              <a:rPr lang="sv-SE" sz="900" b="0" kern="1200" dirty="0">
                <a:solidFill>
                  <a:schemeClr val="tx1"/>
                </a:solidFill>
                <a:effectLst/>
              </a:rPr>
              <a:t> </a:t>
            </a:r>
          </a:p>
          <a:p>
            <a:pPr>
              <a:lnSpc>
                <a:spcPct val="110000"/>
              </a:lnSpc>
            </a:pPr>
            <a:r>
              <a:rPr lang="sv-SE" sz="900" b="0" kern="1200" dirty="0">
                <a:solidFill>
                  <a:schemeClr val="tx1"/>
                </a:solidFill>
                <a:effectLst/>
              </a:rPr>
              <a:t>Det är viktigt att förstå varför man tar sina läkemedel och vad som kan hända</a:t>
            </a:r>
            <a:r>
              <a:rPr lang="sv-SE" sz="900" b="0" kern="1200" baseline="0" dirty="0">
                <a:solidFill>
                  <a:schemeClr val="tx1"/>
                </a:solidFill>
                <a:effectLst/>
              </a:rPr>
              <a:t> om man inte gör det.</a:t>
            </a:r>
            <a:endParaRPr lang="sv-SE" sz="900" dirty="0"/>
          </a:p>
        </p:txBody>
      </p:sp>
      <p:sp>
        <p:nvSpPr>
          <p:cNvPr id="4" name="Platshållare för bildnummer 3"/>
          <p:cNvSpPr>
            <a:spLocks noGrp="1"/>
          </p:cNvSpPr>
          <p:nvPr>
            <p:ph type="sldNum" sz="quarter" idx="10"/>
          </p:nvPr>
        </p:nvSpPr>
        <p:spPr/>
        <p:txBody>
          <a:bodyPr/>
          <a:lstStyle/>
          <a:p>
            <a:pPr>
              <a:defRPr/>
            </a:pPr>
            <a:fld id="{67184777-D1BC-4C58-8801-0124144F45A9}" type="slidenum">
              <a:rPr lang="sv-SE" altLang="sv-SE" smtClean="0"/>
              <a:pPr>
                <a:defRPr/>
              </a:pPr>
              <a:t>6</a:t>
            </a:fld>
            <a:endParaRPr lang="sv-SE" altLang="sv-SE"/>
          </a:p>
        </p:txBody>
      </p:sp>
    </p:spTree>
    <p:extLst>
      <p:ext uri="{BB962C8B-B14F-4D97-AF65-F5344CB8AC3E}">
        <p14:creationId xmlns:p14="http://schemas.microsoft.com/office/powerpoint/2010/main" val="1636982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a:lnSpc>
                <a:spcPct val="110000"/>
              </a:lnSpc>
            </a:pPr>
            <a:r>
              <a:rPr lang="sv-SE" sz="900" b="1" kern="1200" dirty="0">
                <a:solidFill>
                  <a:schemeClr val="tx1"/>
                </a:solidFill>
                <a:effectLst/>
              </a:rPr>
              <a:t>Kuriosa – Digitalis </a:t>
            </a:r>
            <a:r>
              <a:rPr lang="sv-SE" sz="900" b="1" kern="1200" dirty="0" err="1">
                <a:solidFill>
                  <a:schemeClr val="tx1"/>
                </a:solidFill>
                <a:effectLst/>
              </a:rPr>
              <a:t>Purpurea</a:t>
            </a:r>
            <a:endParaRPr lang="sv-SE" sz="900" b="1" kern="1200" dirty="0">
              <a:solidFill>
                <a:schemeClr val="tx1"/>
              </a:solidFill>
              <a:effectLst/>
            </a:endParaRPr>
          </a:p>
          <a:p>
            <a:pPr>
              <a:lnSpc>
                <a:spcPct val="110000"/>
              </a:lnSpc>
            </a:pPr>
            <a:r>
              <a:rPr lang="sv-SE" sz="900" kern="1200" dirty="0">
                <a:solidFill>
                  <a:schemeClr val="tx1"/>
                </a:solidFill>
                <a:effectLst/>
              </a:rPr>
              <a:t>Digitalis kommer från fingerborgsblomman och har använts ända sedan 1785 mot hjärtsvikt. </a:t>
            </a:r>
          </a:p>
          <a:p>
            <a:pPr>
              <a:lnSpc>
                <a:spcPct val="110000"/>
              </a:lnSpc>
            </a:pPr>
            <a:endParaRPr lang="sv-SE" sz="900" kern="1200" dirty="0">
              <a:solidFill>
                <a:schemeClr val="tx1"/>
              </a:solidFill>
              <a:effectLst/>
            </a:endParaRPr>
          </a:p>
          <a:p>
            <a:pPr>
              <a:lnSpc>
                <a:spcPct val="110000"/>
              </a:lnSpc>
              <a:spcBef>
                <a:spcPts val="0"/>
              </a:spcBef>
            </a:pPr>
            <a:r>
              <a:rPr lang="sv-SE" sz="900" kern="1200" dirty="0">
                <a:solidFill>
                  <a:schemeClr val="tx1"/>
                </a:solidFill>
                <a:effectLst/>
              </a:rPr>
              <a:t>Idag används det i första hand för att lugna ner hjärtrytmen vid förmaksflimmer </a:t>
            </a:r>
            <a:r>
              <a:rPr lang="sv-SE" sz="900" dirty="0"/>
              <a:t>då hjärtat slår ojämnt och oftast alltför fort.</a:t>
            </a:r>
          </a:p>
          <a:p>
            <a:pPr>
              <a:lnSpc>
                <a:spcPct val="110000"/>
              </a:lnSpc>
            </a:pPr>
            <a:endParaRPr lang="sv-SE" sz="900" dirty="0"/>
          </a:p>
        </p:txBody>
      </p:sp>
      <p:sp>
        <p:nvSpPr>
          <p:cNvPr id="4" name="Platshållare för bildnummer 3"/>
          <p:cNvSpPr>
            <a:spLocks noGrp="1"/>
          </p:cNvSpPr>
          <p:nvPr>
            <p:ph type="sldNum" sz="quarter" idx="10"/>
          </p:nvPr>
        </p:nvSpPr>
        <p:spPr/>
        <p:txBody>
          <a:bodyPr/>
          <a:lstStyle/>
          <a:p>
            <a:pPr>
              <a:defRPr/>
            </a:pPr>
            <a:fld id="{67184777-D1BC-4C58-8801-0124144F45A9}" type="slidenum">
              <a:rPr lang="sv-SE" altLang="sv-SE" smtClean="0"/>
              <a:pPr>
                <a:defRPr/>
              </a:pPr>
              <a:t>7</a:t>
            </a:fld>
            <a:endParaRPr lang="sv-SE" altLang="sv-SE"/>
          </a:p>
        </p:txBody>
      </p:sp>
    </p:spTree>
    <p:extLst>
      <p:ext uri="{BB962C8B-B14F-4D97-AF65-F5344CB8AC3E}">
        <p14:creationId xmlns:p14="http://schemas.microsoft.com/office/powerpoint/2010/main" val="31452488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a:lnSpc>
                <a:spcPct val="110000"/>
              </a:lnSpc>
            </a:pPr>
            <a:r>
              <a:rPr lang="sv-SE" sz="900" b="1" kern="1200" dirty="0">
                <a:solidFill>
                  <a:schemeClr val="tx1"/>
                </a:solidFill>
                <a:effectLst/>
                <a:latin typeface="Verdana"/>
                <a:ea typeface="+mn-ea"/>
                <a:cs typeface="Verdana"/>
              </a:rPr>
              <a:t>Målet med behandling av kronisk hjärtsvikt är att:</a:t>
            </a:r>
          </a:p>
          <a:p>
            <a:pPr marL="171450" lvl="0" indent="-171450">
              <a:lnSpc>
                <a:spcPct val="110000"/>
              </a:lnSpc>
              <a:buFont typeface="Arial" panose="020B0604020202020204" pitchFamily="34" charset="0"/>
              <a:buChar char="•"/>
            </a:pPr>
            <a:r>
              <a:rPr lang="sv-SE" sz="900" dirty="0"/>
              <a:t>F</a:t>
            </a:r>
            <a:r>
              <a:rPr lang="sv-SE" sz="900" kern="1200" dirty="0">
                <a:solidFill>
                  <a:schemeClr val="tx1"/>
                </a:solidFill>
                <a:effectLst/>
                <a:latin typeface="Verdana"/>
                <a:ea typeface="+mn-ea"/>
                <a:cs typeface="Verdana"/>
              </a:rPr>
              <a:t>örbättra patientens livskvalitet genom att minska symtom och funktionsnedsättning</a:t>
            </a:r>
          </a:p>
          <a:p>
            <a:pPr marL="171450" lvl="0" indent="-171450">
              <a:lnSpc>
                <a:spcPct val="110000"/>
              </a:lnSpc>
              <a:buFont typeface="Arial" panose="020B0604020202020204" pitchFamily="34" charset="0"/>
              <a:buChar char="•"/>
            </a:pPr>
            <a:r>
              <a:rPr lang="sv-SE" sz="900" dirty="0"/>
              <a:t>U</a:t>
            </a:r>
            <a:r>
              <a:rPr lang="sv-SE" sz="900" kern="1200" dirty="0">
                <a:solidFill>
                  <a:schemeClr val="tx1"/>
                </a:solidFill>
                <a:effectLst/>
                <a:latin typeface="Verdana"/>
                <a:ea typeface="+mn-ea"/>
                <a:cs typeface="Verdana"/>
              </a:rPr>
              <a:t>ppnå ökad livslängd </a:t>
            </a:r>
          </a:p>
          <a:p>
            <a:pPr>
              <a:lnSpc>
                <a:spcPct val="110000"/>
              </a:lnSpc>
            </a:pPr>
            <a:endParaRPr lang="sv-SE" sz="900" kern="1200" dirty="0">
              <a:solidFill>
                <a:schemeClr val="tx1"/>
              </a:solidFill>
              <a:effectLst/>
              <a:latin typeface="Verdana"/>
              <a:ea typeface="+mn-ea"/>
              <a:cs typeface="Verdana"/>
            </a:endParaRPr>
          </a:p>
          <a:p>
            <a:pPr>
              <a:lnSpc>
                <a:spcPct val="110000"/>
              </a:lnSpc>
            </a:pPr>
            <a:r>
              <a:rPr lang="sv-SE" sz="900" b="1" kern="1200" dirty="0">
                <a:solidFill>
                  <a:schemeClr val="tx1"/>
                </a:solidFill>
                <a:effectLst/>
                <a:latin typeface="Verdana"/>
                <a:ea typeface="+mn-ea"/>
                <a:cs typeface="Verdana"/>
              </a:rPr>
              <a:t>Behandlingen syftar till att motverka hjärtsviktens</a:t>
            </a:r>
            <a:r>
              <a:rPr lang="sv-SE" sz="900" b="1" kern="1200" baseline="0" dirty="0">
                <a:solidFill>
                  <a:schemeClr val="tx1"/>
                </a:solidFill>
                <a:effectLst/>
                <a:latin typeface="Verdana"/>
                <a:ea typeface="+mn-ea"/>
                <a:cs typeface="Verdana"/>
              </a:rPr>
              <a:t> </a:t>
            </a:r>
            <a:r>
              <a:rPr lang="sv-SE" sz="900" b="1" kern="1200" dirty="0">
                <a:solidFill>
                  <a:schemeClr val="tx1"/>
                </a:solidFill>
                <a:effectLst/>
                <a:latin typeface="Verdana"/>
                <a:ea typeface="+mn-ea"/>
                <a:cs typeface="Verdana"/>
              </a:rPr>
              <a:t>utveckling:</a:t>
            </a:r>
          </a:p>
          <a:p>
            <a:pPr>
              <a:lnSpc>
                <a:spcPct val="110000"/>
              </a:lnSpc>
            </a:pPr>
            <a:r>
              <a:rPr lang="sv-SE" sz="900" kern="1200" baseline="0" dirty="0">
                <a:solidFill>
                  <a:schemeClr val="tx1"/>
                </a:solidFill>
                <a:effectLst/>
                <a:latin typeface="Verdana"/>
                <a:ea typeface="+mn-ea"/>
                <a:cs typeface="Verdana"/>
              </a:rPr>
              <a:t>Det gör man</a:t>
            </a:r>
            <a:r>
              <a:rPr lang="sv-SE" sz="900" kern="1200" dirty="0">
                <a:solidFill>
                  <a:schemeClr val="tx1"/>
                </a:solidFill>
                <a:effectLst/>
                <a:latin typeface="Verdana"/>
                <a:ea typeface="+mn-ea"/>
                <a:cs typeface="Verdana"/>
              </a:rPr>
              <a:t> genom att bryta njurarnas negativa hormonaktivering som</a:t>
            </a:r>
            <a:r>
              <a:rPr lang="sv-SE" sz="900" kern="1200" baseline="0" dirty="0">
                <a:solidFill>
                  <a:schemeClr val="tx1"/>
                </a:solidFill>
                <a:effectLst/>
                <a:latin typeface="Verdana"/>
                <a:ea typeface="+mn-ea"/>
                <a:cs typeface="Verdana"/>
              </a:rPr>
              <a:t> </a:t>
            </a:r>
            <a:r>
              <a:rPr lang="sv-SE" sz="900" kern="1200" dirty="0">
                <a:solidFill>
                  <a:schemeClr val="tx1"/>
                </a:solidFill>
                <a:effectLst/>
                <a:latin typeface="Verdana"/>
                <a:ea typeface="+mn-ea"/>
                <a:cs typeface="Verdana"/>
              </a:rPr>
              <a:t>långsiktigt är</a:t>
            </a:r>
            <a:r>
              <a:rPr lang="sv-SE" sz="900" kern="1200" baseline="0" dirty="0">
                <a:solidFill>
                  <a:schemeClr val="tx1"/>
                </a:solidFill>
                <a:effectLst/>
                <a:latin typeface="Verdana"/>
                <a:ea typeface="+mn-ea"/>
                <a:cs typeface="Verdana"/>
              </a:rPr>
              <a:t> skadlig för hjärtat – orsakar </a:t>
            </a:r>
            <a:r>
              <a:rPr lang="sv-SE" sz="900" kern="1200" baseline="0" dirty="0" err="1">
                <a:solidFill>
                  <a:schemeClr val="tx1"/>
                </a:solidFill>
                <a:effectLst/>
                <a:latin typeface="Verdana"/>
                <a:ea typeface="+mn-ea"/>
                <a:cs typeface="Verdana"/>
              </a:rPr>
              <a:t>bl</a:t>
            </a:r>
            <a:r>
              <a:rPr lang="sv-SE" sz="900" kern="1200" baseline="0" dirty="0">
                <a:solidFill>
                  <a:schemeClr val="tx1"/>
                </a:solidFill>
                <a:effectLst/>
                <a:latin typeface="Verdana"/>
                <a:ea typeface="+mn-ea"/>
                <a:cs typeface="Verdana"/>
              </a:rPr>
              <a:t> a att salt och vätska stannar i kroppen. </a:t>
            </a:r>
          </a:p>
          <a:p>
            <a:pPr>
              <a:lnSpc>
                <a:spcPct val="110000"/>
              </a:lnSpc>
            </a:pPr>
            <a:r>
              <a:rPr lang="sv-SE" sz="900" kern="1200" baseline="0" dirty="0">
                <a:solidFill>
                  <a:schemeClr val="tx1"/>
                </a:solidFill>
                <a:effectLst/>
                <a:latin typeface="Verdana"/>
                <a:ea typeface="+mn-ea"/>
                <a:cs typeface="Verdana"/>
              </a:rPr>
              <a:t>Behandlingen</a:t>
            </a:r>
            <a:r>
              <a:rPr lang="sv-SE" sz="900" kern="1200" dirty="0">
                <a:solidFill>
                  <a:schemeClr val="tx1"/>
                </a:solidFill>
                <a:effectLst/>
                <a:latin typeface="Verdana"/>
                <a:ea typeface="+mn-ea"/>
                <a:cs typeface="Verdana"/>
              </a:rPr>
              <a:t> förebygger rytmrubbningar och konsekvenser av dessa</a:t>
            </a:r>
            <a:r>
              <a:rPr lang="sv-SE" sz="900" kern="1200" baseline="0" dirty="0">
                <a:solidFill>
                  <a:schemeClr val="tx1"/>
                </a:solidFill>
                <a:effectLst/>
                <a:latin typeface="Verdana"/>
                <a:ea typeface="+mn-ea"/>
                <a:cs typeface="Verdana"/>
              </a:rPr>
              <a:t> </a:t>
            </a:r>
            <a:r>
              <a:rPr lang="sv-SE" sz="900" kern="1200" dirty="0">
                <a:solidFill>
                  <a:schemeClr val="tx1"/>
                </a:solidFill>
                <a:effectLst/>
                <a:latin typeface="Verdana"/>
                <a:ea typeface="+mn-ea"/>
                <a:cs typeface="Verdana"/>
              </a:rPr>
              <a:t>och förebygger blodproppar om</a:t>
            </a:r>
            <a:r>
              <a:rPr lang="sv-SE" sz="900" kern="1200" baseline="0" dirty="0">
                <a:solidFill>
                  <a:schemeClr val="tx1"/>
                </a:solidFill>
                <a:effectLst/>
                <a:latin typeface="Verdana"/>
                <a:ea typeface="+mn-ea"/>
                <a:cs typeface="Verdana"/>
              </a:rPr>
              <a:t> man </a:t>
            </a:r>
            <a:r>
              <a:rPr lang="sv-SE" sz="900" kern="1200" dirty="0">
                <a:solidFill>
                  <a:schemeClr val="tx1"/>
                </a:solidFill>
                <a:effectLst/>
                <a:latin typeface="Verdana"/>
                <a:ea typeface="+mn-ea"/>
                <a:cs typeface="Verdana"/>
              </a:rPr>
              <a:t>samtidigt har förmaksflimmer.</a:t>
            </a:r>
          </a:p>
        </p:txBody>
      </p:sp>
      <p:sp>
        <p:nvSpPr>
          <p:cNvPr id="4" name="Platshållare för bildnummer 3"/>
          <p:cNvSpPr>
            <a:spLocks noGrp="1"/>
          </p:cNvSpPr>
          <p:nvPr>
            <p:ph type="sldNum" sz="quarter" idx="10"/>
          </p:nvPr>
        </p:nvSpPr>
        <p:spPr/>
        <p:txBody>
          <a:bodyPr/>
          <a:lstStyle/>
          <a:p>
            <a:pPr>
              <a:defRPr/>
            </a:pPr>
            <a:fld id="{67184777-D1BC-4C58-8801-0124144F45A9}" type="slidenum">
              <a:rPr lang="sv-SE" altLang="sv-SE" smtClean="0"/>
              <a:pPr>
                <a:defRPr/>
              </a:pPr>
              <a:t>8</a:t>
            </a:fld>
            <a:endParaRPr lang="sv-SE" altLang="sv-SE"/>
          </a:p>
        </p:txBody>
      </p:sp>
    </p:spTree>
    <p:extLst>
      <p:ext uri="{BB962C8B-B14F-4D97-AF65-F5344CB8AC3E}">
        <p14:creationId xmlns:p14="http://schemas.microsoft.com/office/powerpoint/2010/main" val="41747379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Autofit/>
          </a:bodyPr>
          <a:lstStyle/>
          <a:p>
            <a:pPr rtl="0"/>
            <a:r>
              <a:rPr lang="sv-SE" sz="800" b="0" i="1" u="none" strike="noStrike" kern="1200" baseline="0" dirty="0">
                <a:solidFill>
                  <a:schemeClr val="tx1"/>
                </a:solidFill>
              </a:rPr>
              <a:t>ACE-hämmare:</a:t>
            </a:r>
            <a:r>
              <a:rPr lang="sv-SE" sz="800" b="0" i="1" u="none" strike="noStrike" kern="1200" dirty="0">
                <a:solidFill>
                  <a:schemeClr val="tx1"/>
                </a:solidFill>
              </a:rPr>
              <a:t> </a:t>
            </a:r>
            <a:r>
              <a:rPr lang="sv-SE" sz="800" b="0" i="0" u="none" strike="noStrike" kern="1200" baseline="0" dirty="0">
                <a:solidFill>
                  <a:schemeClr val="tx1"/>
                </a:solidFill>
              </a:rPr>
              <a:t>förbättrar kammarfunktionen, förlänger överlevnaden, minskar behovet av sjukhusvård och förbättrar livskvalitén. </a:t>
            </a:r>
          </a:p>
          <a:p>
            <a:pPr rtl="0"/>
            <a:r>
              <a:rPr lang="sv-SE" sz="800" dirty="0"/>
              <a:t>B</a:t>
            </a:r>
            <a:r>
              <a:rPr lang="sv-SE" sz="800" b="0" i="0" u="none" strike="noStrike" kern="1200" baseline="0" dirty="0">
                <a:solidFill>
                  <a:schemeClr val="tx1"/>
                </a:solidFill>
              </a:rPr>
              <a:t>iverkning: 1) Torrhosta, byts då till ARB. 2)</a:t>
            </a:r>
            <a:r>
              <a:rPr lang="sv-SE" sz="800" b="0" i="0" u="none" strike="noStrike" kern="1200" dirty="0">
                <a:solidFill>
                  <a:schemeClr val="tx1"/>
                </a:solidFill>
              </a:rPr>
              <a:t> </a:t>
            </a:r>
            <a:r>
              <a:rPr lang="sv-SE" sz="800" dirty="0" err="1"/>
              <a:t>O</a:t>
            </a:r>
            <a:r>
              <a:rPr lang="sv-SE" sz="800" b="0" i="0" u="none" strike="noStrike" kern="1200" baseline="0" dirty="0" err="1">
                <a:solidFill>
                  <a:schemeClr val="tx1"/>
                </a:solidFill>
              </a:rPr>
              <a:t>rtostatisk</a:t>
            </a:r>
            <a:r>
              <a:rPr lang="sv-SE" sz="800" b="0" i="0" u="none" strike="noStrike" kern="1200" baseline="0" dirty="0">
                <a:solidFill>
                  <a:schemeClr val="tx1"/>
                </a:solidFill>
              </a:rPr>
              <a:t> hypotoni</a:t>
            </a:r>
          </a:p>
          <a:p>
            <a:pPr rtl="0"/>
            <a:endParaRPr lang="sv-SE" sz="800" b="0" i="0" u="none" strike="noStrike" kern="1200" baseline="0" dirty="0">
              <a:solidFill>
                <a:schemeClr val="tx1"/>
              </a:solidFill>
            </a:endParaRPr>
          </a:p>
          <a:p>
            <a:pPr rtl="0"/>
            <a:r>
              <a:rPr lang="sv-SE" sz="800" b="0" i="1" u="none" strike="noStrike" kern="1200" baseline="0" dirty="0">
                <a:solidFill>
                  <a:schemeClr val="tx1"/>
                </a:solidFill>
              </a:rPr>
              <a:t>Betablockerare:</a:t>
            </a:r>
            <a:r>
              <a:rPr lang="sv-SE" sz="800" b="0" i="1" u="none" strike="noStrike" kern="1200" dirty="0">
                <a:solidFill>
                  <a:schemeClr val="tx1"/>
                </a:solidFill>
              </a:rPr>
              <a:t> </a:t>
            </a:r>
            <a:r>
              <a:rPr lang="sv-SE" sz="800" b="0" i="0" u="none" strike="noStrike" kern="1200" baseline="0" dirty="0">
                <a:solidFill>
                  <a:schemeClr val="tx1"/>
                </a:solidFill>
              </a:rPr>
              <a:t>förbättrar kammarfunktionen, förlänger överlevnaden, minskar behovet av sjukhusvård och förbättrar livskvaliteten. </a:t>
            </a:r>
          </a:p>
          <a:p>
            <a:pPr rtl="0"/>
            <a:r>
              <a:rPr lang="sv-SE" sz="800" b="0" i="0" u="none" strike="noStrike" kern="1200" baseline="0" dirty="0">
                <a:solidFill>
                  <a:schemeClr val="tx1"/>
                </a:solidFill>
              </a:rPr>
              <a:t>Biverkning: hypotoni, kalla fingrar och mardrömmar. </a:t>
            </a:r>
          </a:p>
          <a:p>
            <a:pPr rtl="0"/>
            <a:endParaRPr lang="sv-SE" sz="800" b="0" i="0" u="none" strike="noStrike" kern="1200" baseline="0" dirty="0">
              <a:solidFill>
                <a:schemeClr val="tx1"/>
              </a:solidFill>
            </a:endParaRPr>
          </a:p>
          <a:p>
            <a:pPr rtl="0"/>
            <a:r>
              <a:rPr lang="sv-SE" sz="800" b="0" i="1" u="none" strike="noStrike" kern="1200" baseline="0" dirty="0">
                <a:solidFill>
                  <a:schemeClr val="tx1"/>
                </a:solidFill>
              </a:rPr>
              <a:t>ARB – </a:t>
            </a:r>
            <a:r>
              <a:rPr lang="sv-SE" sz="800" b="0" i="0" u="none" strike="noStrike" kern="1200" baseline="0" dirty="0" err="1">
                <a:solidFill>
                  <a:schemeClr val="tx1"/>
                </a:solidFill>
              </a:rPr>
              <a:t>Angiotensinreceptorantagonister</a:t>
            </a:r>
            <a:r>
              <a:rPr lang="sv-SE" sz="800" i="0" dirty="0"/>
              <a:t>: </a:t>
            </a:r>
            <a:r>
              <a:rPr lang="sv-SE" sz="800" b="0" i="0" u="none" strike="noStrike" kern="1200" baseline="0" dirty="0">
                <a:solidFill>
                  <a:schemeClr val="tx1"/>
                </a:solidFill>
              </a:rPr>
              <a:t>alternativ till ACE-hämmare om man fått torrhosta som biverkan av ACE-hämmarna. </a:t>
            </a:r>
            <a:r>
              <a:rPr lang="sv-SE" sz="800" dirty="0"/>
              <a:t>F</a:t>
            </a:r>
            <a:r>
              <a:rPr lang="sv-SE" sz="800" b="0" i="0" u="none" strike="noStrike" kern="1200" baseline="0" dirty="0">
                <a:solidFill>
                  <a:schemeClr val="tx1"/>
                </a:solidFill>
              </a:rPr>
              <a:t>örlänger överlevnaden, minskar </a:t>
            </a:r>
            <a:r>
              <a:rPr lang="sv-SE" sz="800" dirty="0"/>
              <a:t>b</a:t>
            </a:r>
            <a:r>
              <a:rPr lang="sv-SE" sz="800" b="0" i="0" u="none" strike="noStrike" kern="1200" baseline="0" dirty="0">
                <a:solidFill>
                  <a:schemeClr val="tx1"/>
                </a:solidFill>
              </a:rPr>
              <a:t>ehovet av sjukhusvård och förbättrar livskvaliteten. </a:t>
            </a:r>
          </a:p>
          <a:p>
            <a:pPr rtl="0"/>
            <a:r>
              <a:rPr lang="sv-SE" sz="800" dirty="0"/>
              <a:t>B</a:t>
            </a:r>
            <a:r>
              <a:rPr lang="sv-SE" sz="800" b="0" i="0" u="none" strike="noStrike" kern="1200" baseline="0" dirty="0">
                <a:solidFill>
                  <a:schemeClr val="tx1"/>
                </a:solidFill>
              </a:rPr>
              <a:t>iverkan:</a:t>
            </a:r>
            <a:r>
              <a:rPr lang="sv-SE" sz="800" dirty="0"/>
              <a:t> </a:t>
            </a:r>
            <a:r>
              <a:rPr lang="sv-SE" sz="800" b="0" i="0" u="none" strike="noStrike" kern="1200" baseline="0" dirty="0">
                <a:solidFill>
                  <a:schemeClr val="tx1"/>
                </a:solidFill>
              </a:rPr>
              <a:t>blodtrycksfall och ökat kaliumvärde. </a:t>
            </a:r>
          </a:p>
          <a:p>
            <a:pPr rtl="0"/>
            <a:endParaRPr lang="sv-SE" sz="800" b="0" i="0" u="none" strike="noStrike" kern="1200" baseline="0" dirty="0">
              <a:solidFill>
                <a:schemeClr val="tx1"/>
              </a:solidFill>
            </a:endParaRPr>
          </a:p>
          <a:p>
            <a:pPr rtl="0"/>
            <a:r>
              <a:rPr lang="sv-SE" sz="800" b="0" i="1" u="none" strike="noStrike" kern="1200" baseline="0" dirty="0">
                <a:solidFill>
                  <a:schemeClr val="tx1"/>
                </a:solidFill>
              </a:rPr>
              <a:t>MRA – </a:t>
            </a:r>
            <a:r>
              <a:rPr lang="sv-SE" sz="800" b="0" i="0" u="none" strike="noStrike" kern="1200" baseline="0" dirty="0">
                <a:solidFill>
                  <a:schemeClr val="tx1"/>
                </a:solidFill>
              </a:rPr>
              <a:t>milt vätskedrivande som bevarar kalium:</a:t>
            </a:r>
            <a:r>
              <a:rPr lang="sv-SE" sz="800" b="0" i="0" u="none" strike="noStrike" kern="1200" dirty="0">
                <a:solidFill>
                  <a:schemeClr val="tx1"/>
                </a:solidFill>
              </a:rPr>
              <a:t> </a:t>
            </a:r>
            <a:r>
              <a:rPr lang="sv-SE" sz="800" b="0" i="0" u="none" strike="noStrike" kern="1200" baseline="0" dirty="0">
                <a:solidFill>
                  <a:schemeClr val="tx1"/>
                </a:solidFill>
              </a:rPr>
              <a:t>svagt vätskedrivande, blodtryckssänkande effekt. </a:t>
            </a:r>
            <a:r>
              <a:rPr lang="sv-SE" sz="800" i="0" dirty="0"/>
              <a:t>M</a:t>
            </a:r>
            <a:r>
              <a:rPr lang="sv-SE" sz="800" b="0" i="0" u="none" strike="noStrike" kern="1200" baseline="0" dirty="0">
                <a:solidFill>
                  <a:schemeClr val="tx1"/>
                </a:solidFill>
              </a:rPr>
              <a:t>otverkar bindvävsinlagring i hjärtat på långsikt. Kombineras ofta med </a:t>
            </a:r>
            <a:r>
              <a:rPr lang="sv-SE" sz="800" b="0" i="0" u="none" strike="noStrike" kern="1200" baseline="0" dirty="0" err="1">
                <a:solidFill>
                  <a:schemeClr val="tx1"/>
                </a:solidFill>
              </a:rPr>
              <a:t>diuretika</a:t>
            </a:r>
            <a:r>
              <a:rPr lang="sv-SE" sz="800" b="0" i="0" u="none" strike="noStrike" kern="1200" baseline="0" dirty="0">
                <a:solidFill>
                  <a:schemeClr val="tx1"/>
                </a:solidFill>
              </a:rPr>
              <a:t>.</a:t>
            </a:r>
          </a:p>
          <a:p>
            <a:endParaRPr lang="sv-SE" sz="800" i="1" dirty="0"/>
          </a:p>
          <a:p>
            <a:r>
              <a:rPr lang="sv-SE" sz="800" i="1" dirty="0"/>
              <a:t>Aldosteronantagonister: </a:t>
            </a:r>
            <a:r>
              <a:rPr lang="sv-SE" sz="800" dirty="0"/>
              <a:t>bidrar till saltretention och stimulerar till fibrosbildning och </a:t>
            </a:r>
            <a:r>
              <a:rPr lang="sv-SE" sz="800" dirty="0" err="1"/>
              <a:t>remodellering</a:t>
            </a:r>
            <a:r>
              <a:rPr lang="sv-SE" sz="800" dirty="0"/>
              <a:t> av </a:t>
            </a:r>
            <a:r>
              <a:rPr lang="sv-SE" sz="800" dirty="0" err="1"/>
              <a:t>myokardiet</a:t>
            </a:r>
            <a:r>
              <a:rPr lang="sv-SE" sz="800" dirty="0"/>
              <a:t>. Förlänger överlevnaden och minska behovet av sjukhusvård. </a:t>
            </a:r>
          </a:p>
          <a:p>
            <a:r>
              <a:rPr lang="sv-SE" sz="800" dirty="0"/>
              <a:t>Biverkan: </a:t>
            </a:r>
            <a:r>
              <a:rPr lang="sv-SE" sz="800" dirty="0" err="1"/>
              <a:t>kreatininstegring</a:t>
            </a:r>
            <a:endParaRPr lang="sv-SE" sz="800" dirty="0"/>
          </a:p>
          <a:p>
            <a:pPr rtl="0"/>
            <a:endParaRPr lang="sv-SE" sz="800" b="0" i="1" u="none" strike="noStrike" kern="1200" baseline="0" dirty="0">
              <a:solidFill>
                <a:schemeClr val="tx1"/>
              </a:solidFill>
            </a:endParaRPr>
          </a:p>
          <a:p>
            <a:pPr rtl="0"/>
            <a:r>
              <a:rPr lang="sv-SE" sz="800" b="0" i="1" u="none" strike="noStrike" kern="1200" baseline="0" dirty="0" err="1">
                <a:solidFill>
                  <a:schemeClr val="tx1"/>
                </a:solidFill>
              </a:rPr>
              <a:t>Neprilysinhämmare</a:t>
            </a:r>
            <a:r>
              <a:rPr lang="sv-SE" sz="800" b="0" i="1" u="none" strike="noStrike" kern="1200" baseline="0" dirty="0">
                <a:solidFill>
                  <a:schemeClr val="tx1"/>
                </a:solidFill>
              </a:rPr>
              <a:t> – </a:t>
            </a:r>
            <a:r>
              <a:rPr lang="sv-SE" sz="800" b="0" i="0" u="none" strike="noStrike" kern="1200" baseline="0" dirty="0">
                <a:solidFill>
                  <a:schemeClr val="tx1"/>
                </a:solidFill>
              </a:rPr>
              <a:t>förstärker kroppens positiva kompensationsmekanismer.</a:t>
            </a:r>
          </a:p>
          <a:p>
            <a:pPr rtl="0"/>
            <a:endParaRPr lang="sv-SE" sz="800" b="0" i="0" u="none" strike="noStrike" kern="1200" baseline="0" dirty="0">
              <a:solidFill>
                <a:schemeClr val="tx1"/>
              </a:solidFill>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sv-SE" sz="1000" i="1" kern="1200" dirty="0">
                <a:solidFill>
                  <a:schemeClr val="tx1"/>
                </a:solidFill>
                <a:effectLst/>
                <a:latin typeface="Verdana"/>
                <a:ea typeface="+mn-ea"/>
                <a:cs typeface="Verdana"/>
              </a:rPr>
              <a:t>SGLT2-hämmare</a:t>
            </a:r>
            <a:r>
              <a:rPr lang="sv-SE" sz="800" i="1" dirty="0"/>
              <a:t>: </a:t>
            </a:r>
            <a:r>
              <a:rPr lang="sv-SE" sz="1000" kern="1200" dirty="0">
                <a:solidFill>
                  <a:schemeClr val="tx1"/>
                </a:solidFill>
                <a:effectLst/>
                <a:latin typeface="Verdana"/>
                <a:ea typeface="+mn-ea"/>
                <a:cs typeface="Verdana"/>
              </a:rPr>
              <a:t>Ökar blodsockerutsöndring i urinen och främjar hjärt- och njurfunktion.</a:t>
            </a:r>
            <a:r>
              <a:rPr lang="sv-SE" sz="800" b="0" i="0" u="none" strike="noStrike" kern="1200" baseline="0" dirty="0">
                <a:solidFill>
                  <a:schemeClr val="tx1"/>
                </a:solidFill>
              </a:rPr>
              <a:t> </a:t>
            </a:r>
          </a:p>
          <a:p>
            <a:pPr rtl="0"/>
            <a:endParaRPr lang="sv-SE" sz="800" b="0" i="1" u="none" strike="noStrike" kern="1200" baseline="0" dirty="0">
              <a:solidFill>
                <a:schemeClr val="tx1"/>
              </a:solidFill>
            </a:endParaRPr>
          </a:p>
          <a:p>
            <a:pPr rtl="0"/>
            <a:r>
              <a:rPr lang="sv-SE" sz="800" b="0" i="1" u="none" strike="noStrike" kern="1200" baseline="0" dirty="0" err="1">
                <a:solidFill>
                  <a:schemeClr val="tx1"/>
                </a:solidFill>
              </a:rPr>
              <a:t>Diuretika</a:t>
            </a:r>
            <a:r>
              <a:rPr lang="sv-SE" sz="800" i="1" dirty="0"/>
              <a:t>: </a:t>
            </a:r>
            <a:r>
              <a:rPr lang="sv-SE" sz="800" b="0" i="0" u="none" strike="noStrike" kern="1200" baseline="0" dirty="0">
                <a:solidFill>
                  <a:schemeClr val="tx1"/>
                </a:solidFill>
              </a:rPr>
              <a:t>snabb effekt på hjärtsviktssymtom som beror på vätskeretention.</a:t>
            </a:r>
          </a:p>
          <a:p>
            <a:pPr rtl="0"/>
            <a:endParaRPr lang="sv-SE" sz="800" b="0" i="0" u="none" strike="noStrike" kern="1200" baseline="0" dirty="0">
              <a:solidFill>
                <a:schemeClr val="tx1"/>
              </a:solidFill>
            </a:endParaRPr>
          </a:p>
          <a:p>
            <a:pPr rtl="0"/>
            <a:r>
              <a:rPr lang="sv-SE" sz="800" b="0" i="1" u="none" strike="noStrike" kern="1200" baseline="0" dirty="0">
                <a:solidFill>
                  <a:schemeClr val="tx1"/>
                </a:solidFill>
              </a:rPr>
              <a:t>Digitalis: </a:t>
            </a:r>
            <a:r>
              <a:rPr lang="sv-SE" sz="800" b="0" i="0" u="none" strike="noStrike" kern="1200" baseline="0" dirty="0">
                <a:solidFill>
                  <a:schemeClr val="tx1"/>
                </a:solidFill>
              </a:rPr>
              <a:t>hjärtstärkande och används ibland som komplement till övrig läkemedelsbehandling.</a:t>
            </a:r>
          </a:p>
          <a:p>
            <a:pPr rtl="0"/>
            <a:endParaRPr lang="sv-SE" sz="800" b="0" i="0" u="none" strike="noStrike" kern="1200" baseline="0" dirty="0">
              <a:solidFill>
                <a:schemeClr val="tx1"/>
              </a:solidFill>
            </a:endParaRPr>
          </a:p>
          <a:p>
            <a:pPr rtl="0"/>
            <a:r>
              <a:rPr lang="sv-SE" sz="800" b="0" i="1" u="none" strike="noStrike" kern="1200" baseline="0" dirty="0">
                <a:solidFill>
                  <a:schemeClr val="tx1"/>
                </a:solidFill>
              </a:rPr>
              <a:t>Järn:</a:t>
            </a:r>
            <a:r>
              <a:rPr lang="sv-SE" sz="800" i="1" dirty="0"/>
              <a:t> </a:t>
            </a:r>
            <a:r>
              <a:rPr lang="sv-SE" sz="800" b="0" i="0" u="none" strike="noStrike" kern="1200" baseline="0" dirty="0">
                <a:solidFill>
                  <a:schemeClr val="tx1"/>
                </a:solidFill>
              </a:rPr>
              <a:t>Järnbrist med samtidig blodbrist behöver järn</a:t>
            </a:r>
            <a:r>
              <a:rPr lang="sv-SE" sz="800" b="0" i="0" u="none" strike="noStrike" kern="1200" dirty="0">
                <a:solidFill>
                  <a:schemeClr val="tx1"/>
                </a:solidFill>
              </a:rPr>
              <a:t> som </a:t>
            </a:r>
            <a:r>
              <a:rPr lang="sv-SE" sz="800" b="0" i="0" u="none" strike="noStrike" kern="1200" baseline="0" dirty="0">
                <a:solidFill>
                  <a:schemeClr val="tx1"/>
                </a:solidFill>
              </a:rPr>
              <a:t>ges intravenöst.</a:t>
            </a:r>
          </a:p>
          <a:p>
            <a:pPr marL="0" marR="0" indent="0" algn="l" defTabSz="914400" rtl="0" eaLnBrk="0" fontAlgn="base" latinLnBrk="0" hangingPunct="0">
              <a:spcBef>
                <a:spcPct val="30000"/>
              </a:spcBef>
              <a:spcAft>
                <a:spcPct val="0"/>
              </a:spcAft>
              <a:buClrTx/>
              <a:buSzTx/>
              <a:buFont typeface="Arial"/>
              <a:buNone/>
              <a:tabLst/>
              <a:defRPr/>
            </a:pPr>
            <a:endParaRPr lang="sv-SE" sz="800" b="0" i="0" u="none" strike="noStrike" kern="1200" baseline="0" dirty="0">
              <a:solidFill>
                <a:schemeClr val="tx1"/>
              </a:solidFill>
            </a:endParaRPr>
          </a:p>
        </p:txBody>
      </p:sp>
      <p:sp>
        <p:nvSpPr>
          <p:cNvPr id="4" name="Platshållare för bildnummer 3"/>
          <p:cNvSpPr>
            <a:spLocks noGrp="1"/>
          </p:cNvSpPr>
          <p:nvPr>
            <p:ph type="sldNum" sz="quarter" idx="10"/>
          </p:nvPr>
        </p:nvSpPr>
        <p:spPr/>
        <p:txBody>
          <a:bodyPr/>
          <a:lstStyle/>
          <a:p>
            <a:pPr>
              <a:defRPr/>
            </a:pPr>
            <a:fld id="{67184777-D1BC-4C58-8801-0124144F45A9}" type="slidenum">
              <a:rPr lang="sv-SE" altLang="sv-SE" smtClean="0"/>
              <a:pPr>
                <a:defRPr/>
              </a:pPr>
              <a:t>9</a:t>
            </a:fld>
            <a:endParaRPr lang="sv-SE" altLang="sv-SE"/>
          </a:p>
        </p:txBody>
      </p:sp>
    </p:spTree>
    <p:extLst>
      <p:ext uri="{BB962C8B-B14F-4D97-AF65-F5344CB8AC3E}">
        <p14:creationId xmlns:p14="http://schemas.microsoft.com/office/powerpoint/2010/main" val="1969028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143000" y="1122363"/>
            <a:ext cx="6858000" cy="2387600"/>
          </a:xfrm>
        </p:spPr>
        <p:txBody>
          <a:bodyPr anchor="b"/>
          <a:lstStyle>
            <a:lvl1pPr algn="ctr">
              <a:defRPr sz="4500"/>
            </a:lvl1pPr>
          </a:lstStyle>
          <a:p>
            <a:r>
              <a:rPr lang="sv-SE"/>
              <a:t>Klicka här för att ändra format</a:t>
            </a:r>
          </a:p>
        </p:txBody>
      </p:sp>
      <p:sp>
        <p:nvSpPr>
          <p:cNvPr id="3" name="Underrubri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a:t>Klicka här för att ändra format på underrubrik i bakgrunden</a:t>
            </a:r>
          </a:p>
        </p:txBody>
      </p:sp>
      <p:sp>
        <p:nvSpPr>
          <p:cNvPr id="4" name="Platshållare för datum 3"/>
          <p:cNvSpPr>
            <a:spLocks noGrp="1"/>
          </p:cNvSpPr>
          <p:nvPr>
            <p:ph type="dt" sz="half" idx="10"/>
          </p:nvPr>
        </p:nvSpPr>
        <p:spPr>
          <a:xfrm>
            <a:off x="628650" y="6356350"/>
            <a:ext cx="2057400" cy="365125"/>
          </a:xfrm>
          <a:prstGeom prst="rect">
            <a:avLst/>
          </a:prstGeom>
        </p:spPr>
        <p:txBody>
          <a:bodyPr/>
          <a:lstStyle>
            <a:lvl1pPr>
              <a:defRPr/>
            </a:lvl1pPr>
          </a:lstStyle>
          <a:p>
            <a:pPr>
              <a:defRPr/>
            </a:pPr>
            <a:fld id="{BC84ABA7-9924-46FF-8A05-8BEC8DFA542E}" type="datetimeFigureOut">
              <a:rPr lang="sv-SE"/>
              <a:pPr>
                <a:defRPr/>
              </a:pPr>
              <a:t>2024-05-28</a:t>
            </a:fld>
            <a:endParaRPr lang="sv-SE"/>
          </a:p>
        </p:txBody>
      </p:sp>
      <p:sp>
        <p:nvSpPr>
          <p:cNvPr id="5" name="Platshållare för sidfot 4"/>
          <p:cNvSpPr>
            <a:spLocks noGrp="1"/>
          </p:cNvSpPr>
          <p:nvPr>
            <p:ph type="ftr" sz="quarter" idx="11"/>
          </p:nvPr>
        </p:nvSpPr>
        <p:spPr>
          <a:xfrm>
            <a:off x="3028950" y="6356350"/>
            <a:ext cx="3086100" cy="365125"/>
          </a:xfrm>
          <a:prstGeom prst="rect">
            <a:avLst/>
          </a:prstGeom>
        </p:spPr>
        <p:txBody>
          <a:bodyPr/>
          <a:lstStyle>
            <a:lvl1pPr>
              <a:defRPr/>
            </a:lvl1pPr>
          </a:lstStyle>
          <a:p>
            <a:pPr>
              <a:defRPr/>
            </a:pPr>
            <a:endParaRPr lang="sv-SE"/>
          </a:p>
        </p:txBody>
      </p:sp>
      <p:sp>
        <p:nvSpPr>
          <p:cNvPr id="6" name="Platshållare för bildnummer 5"/>
          <p:cNvSpPr>
            <a:spLocks noGrp="1"/>
          </p:cNvSpPr>
          <p:nvPr>
            <p:ph type="sldNum" sz="quarter" idx="12"/>
          </p:nvPr>
        </p:nvSpPr>
        <p:spPr>
          <a:xfrm>
            <a:off x="6457950" y="6356350"/>
            <a:ext cx="2057400" cy="365125"/>
          </a:xfrm>
          <a:prstGeom prst="rect">
            <a:avLst/>
          </a:prstGeom>
        </p:spPr>
        <p:txBody>
          <a:bodyPr/>
          <a:lstStyle>
            <a:lvl1pPr>
              <a:defRPr/>
            </a:lvl1pPr>
          </a:lstStyle>
          <a:p>
            <a:pPr>
              <a:defRPr/>
            </a:pPr>
            <a:fld id="{558A112E-8763-4F4F-8F5E-9A04BD4D0A34}" type="slidenum">
              <a:rPr lang="sv-SE" altLang="sv-SE"/>
              <a:pPr>
                <a:defRPr/>
              </a:pPr>
              <a:t>‹#›</a:t>
            </a:fld>
            <a:endParaRPr lang="sv-SE" altLang="sv-SE"/>
          </a:p>
        </p:txBody>
      </p:sp>
    </p:spTree>
    <p:extLst>
      <p:ext uri="{BB962C8B-B14F-4D97-AF65-F5344CB8AC3E}">
        <p14:creationId xmlns:p14="http://schemas.microsoft.com/office/powerpoint/2010/main" val="2756678471"/>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a:xfrm>
            <a:off x="628650" y="6356350"/>
            <a:ext cx="2057400" cy="365125"/>
          </a:xfrm>
          <a:prstGeom prst="rect">
            <a:avLst/>
          </a:prstGeom>
        </p:spPr>
        <p:txBody>
          <a:bodyPr/>
          <a:lstStyle>
            <a:lvl1pPr>
              <a:defRPr/>
            </a:lvl1pPr>
          </a:lstStyle>
          <a:p>
            <a:pPr>
              <a:defRPr/>
            </a:pPr>
            <a:fld id="{5043AF56-796A-4925-ADFB-ABBABE98C7B7}" type="datetimeFigureOut">
              <a:rPr lang="sv-SE"/>
              <a:pPr>
                <a:defRPr/>
              </a:pPr>
              <a:t>2024-05-28</a:t>
            </a:fld>
            <a:endParaRPr lang="sv-SE"/>
          </a:p>
        </p:txBody>
      </p:sp>
      <p:sp>
        <p:nvSpPr>
          <p:cNvPr id="5" name="Platshållare för sidfot 4"/>
          <p:cNvSpPr>
            <a:spLocks noGrp="1"/>
          </p:cNvSpPr>
          <p:nvPr>
            <p:ph type="ftr" sz="quarter" idx="11"/>
          </p:nvPr>
        </p:nvSpPr>
        <p:spPr>
          <a:xfrm>
            <a:off x="3028950" y="6356350"/>
            <a:ext cx="3086100" cy="365125"/>
          </a:xfrm>
          <a:prstGeom prst="rect">
            <a:avLst/>
          </a:prstGeom>
        </p:spPr>
        <p:txBody>
          <a:bodyPr/>
          <a:lstStyle>
            <a:lvl1pPr>
              <a:defRPr/>
            </a:lvl1pPr>
          </a:lstStyle>
          <a:p>
            <a:pPr>
              <a:defRPr/>
            </a:pPr>
            <a:endParaRPr lang="sv-SE"/>
          </a:p>
        </p:txBody>
      </p:sp>
      <p:sp>
        <p:nvSpPr>
          <p:cNvPr id="6" name="Platshållare för bildnummer 5"/>
          <p:cNvSpPr>
            <a:spLocks noGrp="1"/>
          </p:cNvSpPr>
          <p:nvPr>
            <p:ph type="sldNum" sz="quarter" idx="12"/>
          </p:nvPr>
        </p:nvSpPr>
        <p:spPr>
          <a:xfrm>
            <a:off x="6457950" y="6356350"/>
            <a:ext cx="2057400" cy="365125"/>
          </a:xfrm>
          <a:prstGeom prst="rect">
            <a:avLst/>
          </a:prstGeom>
        </p:spPr>
        <p:txBody>
          <a:bodyPr/>
          <a:lstStyle>
            <a:lvl1pPr>
              <a:defRPr/>
            </a:lvl1pPr>
          </a:lstStyle>
          <a:p>
            <a:pPr>
              <a:defRPr/>
            </a:pPr>
            <a:fld id="{8F3D474D-0062-4594-BB7C-A9665D4002E4}" type="slidenum">
              <a:rPr lang="sv-SE" altLang="sv-SE"/>
              <a:pPr>
                <a:defRPr/>
              </a:pPr>
              <a:t>‹#›</a:t>
            </a:fld>
            <a:endParaRPr lang="sv-SE" altLang="sv-SE"/>
          </a:p>
        </p:txBody>
      </p:sp>
    </p:spTree>
    <p:extLst>
      <p:ext uri="{BB962C8B-B14F-4D97-AF65-F5344CB8AC3E}">
        <p14:creationId xmlns:p14="http://schemas.microsoft.com/office/powerpoint/2010/main" val="3203361063"/>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543675" y="365125"/>
            <a:ext cx="1971675"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628650" y="365125"/>
            <a:ext cx="5800725"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a:xfrm>
            <a:off x="628650" y="6356350"/>
            <a:ext cx="2057400" cy="365125"/>
          </a:xfrm>
          <a:prstGeom prst="rect">
            <a:avLst/>
          </a:prstGeom>
        </p:spPr>
        <p:txBody>
          <a:bodyPr/>
          <a:lstStyle>
            <a:lvl1pPr>
              <a:defRPr/>
            </a:lvl1pPr>
          </a:lstStyle>
          <a:p>
            <a:pPr>
              <a:defRPr/>
            </a:pPr>
            <a:fld id="{0EFB34F9-D0E5-49A0-9444-7355482B9A42}" type="datetimeFigureOut">
              <a:rPr lang="sv-SE"/>
              <a:pPr>
                <a:defRPr/>
              </a:pPr>
              <a:t>2024-05-28</a:t>
            </a:fld>
            <a:endParaRPr lang="sv-SE"/>
          </a:p>
        </p:txBody>
      </p:sp>
      <p:sp>
        <p:nvSpPr>
          <p:cNvPr id="5" name="Platshållare för sidfot 4"/>
          <p:cNvSpPr>
            <a:spLocks noGrp="1"/>
          </p:cNvSpPr>
          <p:nvPr>
            <p:ph type="ftr" sz="quarter" idx="11"/>
          </p:nvPr>
        </p:nvSpPr>
        <p:spPr>
          <a:xfrm>
            <a:off x="3028950" y="6356350"/>
            <a:ext cx="3086100" cy="365125"/>
          </a:xfrm>
          <a:prstGeom prst="rect">
            <a:avLst/>
          </a:prstGeom>
        </p:spPr>
        <p:txBody>
          <a:bodyPr/>
          <a:lstStyle>
            <a:lvl1pPr>
              <a:defRPr/>
            </a:lvl1pPr>
          </a:lstStyle>
          <a:p>
            <a:pPr>
              <a:defRPr/>
            </a:pPr>
            <a:endParaRPr lang="sv-SE"/>
          </a:p>
        </p:txBody>
      </p:sp>
      <p:sp>
        <p:nvSpPr>
          <p:cNvPr id="6" name="Platshållare för bildnummer 5"/>
          <p:cNvSpPr>
            <a:spLocks noGrp="1"/>
          </p:cNvSpPr>
          <p:nvPr>
            <p:ph type="sldNum" sz="quarter" idx="12"/>
          </p:nvPr>
        </p:nvSpPr>
        <p:spPr>
          <a:xfrm>
            <a:off x="6457950" y="6356350"/>
            <a:ext cx="2057400" cy="365125"/>
          </a:xfrm>
          <a:prstGeom prst="rect">
            <a:avLst/>
          </a:prstGeom>
        </p:spPr>
        <p:txBody>
          <a:bodyPr/>
          <a:lstStyle>
            <a:lvl1pPr>
              <a:defRPr/>
            </a:lvl1pPr>
          </a:lstStyle>
          <a:p>
            <a:pPr>
              <a:defRPr/>
            </a:pPr>
            <a:fld id="{1CEE22CC-EE99-4378-A819-11B2A4BD9E4D}" type="slidenum">
              <a:rPr lang="sv-SE" altLang="sv-SE"/>
              <a:pPr>
                <a:defRPr/>
              </a:pPr>
              <a:t>‹#›</a:t>
            </a:fld>
            <a:endParaRPr lang="sv-SE" altLang="sv-SE"/>
          </a:p>
        </p:txBody>
      </p:sp>
    </p:spTree>
    <p:extLst>
      <p:ext uri="{BB962C8B-B14F-4D97-AF65-F5344CB8AC3E}">
        <p14:creationId xmlns:p14="http://schemas.microsoft.com/office/powerpoint/2010/main" val="2443780546"/>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Klicka här för att ändra format</a:t>
            </a:r>
          </a:p>
        </p:txBody>
      </p:sp>
      <p:sp>
        <p:nvSpPr>
          <p:cNvPr id="3" name="Platshållare för innehåll 2"/>
          <p:cNvSpPr>
            <a:spLocks noGrp="1"/>
          </p:cNvSpPr>
          <p:nvPr>
            <p:ph idx="1"/>
          </p:nvPr>
        </p:nvSpPr>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10"/>
          </p:nvPr>
        </p:nvSpPr>
        <p:spPr>
          <a:xfrm>
            <a:off x="628650" y="6356350"/>
            <a:ext cx="2057400" cy="365125"/>
          </a:xfrm>
          <a:prstGeom prst="rect">
            <a:avLst/>
          </a:prstGeom>
        </p:spPr>
        <p:txBody>
          <a:bodyPr/>
          <a:lstStyle>
            <a:lvl1pPr>
              <a:defRPr/>
            </a:lvl1pPr>
          </a:lstStyle>
          <a:p>
            <a:pPr>
              <a:defRPr/>
            </a:pPr>
            <a:fld id="{0F92D933-7BF5-4692-92C5-9F6F3D9A75E3}" type="datetimeFigureOut">
              <a:rPr lang="sv-SE"/>
              <a:pPr>
                <a:defRPr/>
              </a:pPr>
              <a:t>2024-05-28</a:t>
            </a:fld>
            <a:endParaRPr lang="sv-SE"/>
          </a:p>
        </p:txBody>
      </p:sp>
      <p:sp>
        <p:nvSpPr>
          <p:cNvPr id="5" name="Platshållare för sidfot 4"/>
          <p:cNvSpPr>
            <a:spLocks noGrp="1"/>
          </p:cNvSpPr>
          <p:nvPr>
            <p:ph type="ftr" sz="quarter" idx="11"/>
          </p:nvPr>
        </p:nvSpPr>
        <p:spPr>
          <a:xfrm>
            <a:off x="3028950" y="6356350"/>
            <a:ext cx="3086100" cy="365125"/>
          </a:xfrm>
          <a:prstGeom prst="rect">
            <a:avLst/>
          </a:prstGeom>
        </p:spPr>
        <p:txBody>
          <a:bodyPr/>
          <a:lstStyle>
            <a:lvl1pPr>
              <a:defRPr/>
            </a:lvl1pPr>
          </a:lstStyle>
          <a:p>
            <a:pPr>
              <a:defRPr/>
            </a:pPr>
            <a:endParaRPr lang="sv-SE"/>
          </a:p>
        </p:txBody>
      </p:sp>
      <p:sp>
        <p:nvSpPr>
          <p:cNvPr id="6" name="Platshållare för bildnummer 5"/>
          <p:cNvSpPr>
            <a:spLocks noGrp="1"/>
          </p:cNvSpPr>
          <p:nvPr>
            <p:ph type="sldNum" sz="quarter" idx="12"/>
          </p:nvPr>
        </p:nvSpPr>
        <p:spPr>
          <a:xfrm>
            <a:off x="6457950" y="6356350"/>
            <a:ext cx="2057400" cy="365125"/>
          </a:xfrm>
          <a:prstGeom prst="rect">
            <a:avLst/>
          </a:prstGeom>
        </p:spPr>
        <p:txBody>
          <a:bodyPr/>
          <a:lstStyle>
            <a:lvl1pPr>
              <a:defRPr/>
            </a:lvl1pPr>
          </a:lstStyle>
          <a:p>
            <a:pPr>
              <a:defRPr/>
            </a:pPr>
            <a:fld id="{B74DF666-2EDA-42F8-97B9-8BF26EB6871A}" type="slidenum">
              <a:rPr lang="sv-SE" altLang="sv-SE"/>
              <a:pPr>
                <a:defRPr/>
              </a:pPr>
              <a:t>‹#›</a:t>
            </a:fld>
            <a:endParaRPr lang="sv-SE" altLang="sv-SE" dirty="0"/>
          </a:p>
        </p:txBody>
      </p:sp>
    </p:spTree>
    <p:extLst>
      <p:ext uri="{BB962C8B-B14F-4D97-AF65-F5344CB8AC3E}">
        <p14:creationId xmlns:p14="http://schemas.microsoft.com/office/powerpoint/2010/main" val="2358998263"/>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623888" y="1709739"/>
            <a:ext cx="7886700" cy="2852737"/>
          </a:xfrm>
        </p:spPr>
        <p:txBody>
          <a:bodyPr anchor="b"/>
          <a:lstStyle>
            <a:lvl1pPr>
              <a:defRPr sz="4500"/>
            </a:lvl1pPr>
          </a:lstStyle>
          <a:p>
            <a:r>
              <a:rPr lang="sv-SE"/>
              <a:t>Klicka här för att ändra format</a:t>
            </a:r>
          </a:p>
        </p:txBody>
      </p:sp>
      <p:sp>
        <p:nvSpPr>
          <p:cNvPr id="3" name="Platshållare för text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a:xfrm>
            <a:off x="628650" y="6356350"/>
            <a:ext cx="2057400" cy="365125"/>
          </a:xfrm>
          <a:prstGeom prst="rect">
            <a:avLst/>
          </a:prstGeom>
        </p:spPr>
        <p:txBody>
          <a:bodyPr/>
          <a:lstStyle>
            <a:lvl1pPr>
              <a:defRPr/>
            </a:lvl1pPr>
          </a:lstStyle>
          <a:p>
            <a:pPr>
              <a:defRPr/>
            </a:pPr>
            <a:fld id="{8E35D93C-90AA-4269-AC76-B78A9B8E3063}" type="datetimeFigureOut">
              <a:rPr lang="sv-SE"/>
              <a:pPr>
                <a:defRPr/>
              </a:pPr>
              <a:t>2024-05-28</a:t>
            </a:fld>
            <a:endParaRPr lang="sv-SE"/>
          </a:p>
        </p:txBody>
      </p:sp>
      <p:sp>
        <p:nvSpPr>
          <p:cNvPr id="5" name="Platshållare för sidfot 4"/>
          <p:cNvSpPr>
            <a:spLocks noGrp="1"/>
          </p:cNvSpPr>
          <p:nvPr>
            <p:ph type="ftr" sz="quarter" idx="11"/>
          </p:nvPr>
        </p:nvSpPr>
        <p:spPr>
          <a:xfrm>
            <a:off x="3028950" y="6356350"/>
            <a:ext cx="3086100" cy="365125"/>
          </a:xfrm>
          <a:prstGeom prst="rect">
            <a:avLst/>
          </a:prstGeom>
        </p:spPr>
        <p:txBody>
          <a:bodyPr/>
          <a:lstStyle>
            <a:lvl1pPr>
              <a:defRPr/>
            </a:lvl1pPr>
          </a:lstStyle>
          <a:p>
            <a:pPr>
              <a:defRPr/>
            </a:pPr>
            <a:endParaRPr lang="sv-SE"/>
          </a:p>
        </p:txBody>
      </p:sp>
      <p:sp>
        <p:nvSpPr>
          <p:cNvPr id="6" name="Platshållare för bildnummer 5"/>
          <p:cNvSpPr>
            <a:spLocks noGrp="1"/>
          </p:cNvSpPr>
          <p:nvPr>
            <p:ph type="sldNum" sz="quarter" idx="12"/>
          </p:nvPr>
        </p:nvSpPr>
        <p:spPr>
          <a:xfrm>
            <a:off x="6457950" y="6356350"/>
            <a:ext cx="2057400" cy="365125"/>
          </a:xfrm>
          <a:prstGeom prst="rect">
            <a:avLst/>
          </a:prstGeom>
        </p:spPr>
        <p:txBody>
          <a:bodyPr/>
          <a:lstStyle>
            <a:lvl1pPr>
              <a:defRPr/>
            </a:lvl1pPr>
          </a:lstStyle>
          <a:p>
            <a:pPr>
              <a:defRPr/>
            </a:pPr>
            <a:fld id="{D6013B5E-E085-484F-AF49-698FB6122B94}" type="slidenum">
              <a:rPr lang="sv-SE" altLang="sv-SE"/>
              <a:pPr>
                <a:defRPr/>
              </a:pPr>
              <a:t>‹#›</a:t>
            </a:fld>
            <a:endParaRPr lang="sv-SE" altLang="sv-SE"/>
          </a:p>
        </p:txBody>
      </p:sp>
    </p:spTree>
    <p:extLst>
      <p:ext uri="{BB962C8B-B14F-4D97-AF65-F5344CB8AC3E}">
        <p14:creationId xmlns:p14="http://schemas.microsoft.com/office/powerpoint/2010/main" val="2248987538"/>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628650" y="1825625"/>
            <a:ext cx="38862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29150" y="1825625"/>
            <a:ext cx="38862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3"/>
          <p:cNvSpPr>
            <a:spLocks noGrp="1"/>
          </p:cNvSpPr>
          <p:nvPr>
            <p:ph type="dt" sz="half" idx="10"/>
          </p:nvPr>
        </p:nvSpPr>
        <p:spPr>
          <a:xfrm>
            <a:off x="628650" y="6356350"/>
            <a:ext cx="2057400" cy="365125"/>
          </a:xfrm>
          <a:prstGeom prst="rect">
            <a:avLst/>
          </a:prstGeom>
        </p:spPr>
        <p:txBody>
          <a:bodyPr/>
          <a:lstStyle>
            <a:lvl1pPr>
              <a:defRPr/>
            </a:lvl1pPr>
          </a:lstStyle>
          <a:p>
            <a:pPr>
              <a:defRPr/>
            </a:pPr>
            <a:fld id="{02B7F2DE-962F-461D-B633-9757D3300846}" type="datetimeFigureOut">
              <a:rPr lang="sv-SE"/>
              <a:pPr>
                <a:defRPr/>
              </a:pPr>
              <a:t>2024-05-28</a:t>
            </a:fld>
            <a:endParaRPr lang="sv-SE"/>
          </a:p>
        </p:txBody>
      </p:sp>
      <p:sp>
        <p:nvSpPr>
          <p:cNvPr id="6" name="Platshållare för sidfot 4"/>
          <p:cNvSpPr>
            <a:spLocks noGrp="1"/>
          </p:cNvSpPr>
          <p:nvPr>
            <p:ph type="ftr" sz="quarter" idx="11"/>
          </p:nvPr>
        </p:nvSpPr>
        <p:spPr>
          <a:xfrm>
            <a:off x="3028950" y="6356350"/>
            <a:ext cx="3086100" cy="365125"/>
          </a:xfrm>
          <a:prstGeom prst="rect">
            <a:avLst/>
          </a:prstGeom>
        </p:spPr>
        <p:txBody>
          <a:bodyPr/>
          <a:lstStyle>
            <a:lvl1pPr>
              <a:defRPr/>
            </a:lvl1pPr>
          </a:lstStyle>
          <a:p>
            <a:pPr>
              <a:defRPr/>
            </a:pPr>
            <a:endParaRPr lang="sv-SE"/>
          </a:p>
        </p:txBody>
      </p:sp>
      <p:sp>
        <p:nvSpPr>
          <p:cNvPr id="7" name="Platshållare för bildnummer 5"/>
          <p:cNvSpPr>
            <a:spLocks noGrp="1"/>
          </p:cNvSpPr>
          <p:nvPr>
            <p:ph type="sldNum" sz="quarter" idx="12"/>
          </p:nvPr>
        </p:nvSpPr>
        <p:spPr>
          <a:xfrm>
            <a:off x="6457950" y="6356350"/>
            <a:ext cx="2057400" cy="365125"/>
          </a:xfrm>
          <a:prstGeom prst="rect">
            <a:avLst/>
          </a:prstGeom>
        </p:spPr>
        <p:txBody>
          <a:bodyPr/>
          <a:lstStyle>
            <a:lvl1pPr>
              <a:defRPr/>
            </a:lvl1pPr>
          </a:lstStyle>
          <a:p>
            <a:pPr>
              <a:defRPr/>
            </a:pPr>
            <a:fld id="{E92FD30C-70BE-42C9-AF01-48A2A6A735D4}" type="slidenum">
              <a:rPr lang="sv-SE" altLang="sv-SE"/>
              <a:pPr>
                <a:defRPr/>
              </a:pPr>
              <a:t>‹#›</a:t>
            </a:fld>
            <a:endParaRPr lang="sv-SE" altLang="sv-SE"/>
          </a:p>
        </p:txBody>
      </p:sp>
    </p:spTree>
    <p:extLst>
      <p:ext uri="{BB962C8B-B14F-4D97-AF65-F5344CB8AC3E}">
        <p14:creationId xmlns:p14="http://schemas.microsoft.com/office/powerpoint/2010/main" val="3550617407"/>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29841" y="365126"/>
            <a:ext cx="7886700" cy="1325563"/>
          </a:xfrm>
        </p:spPr>
        <p:txBody>
          <a:bodyPr/>
          <a:lstStyle/>
          <a:p>
            <a:r>
              <a:rPr lang="sv-SE"/>
              <a:t>Klicka här för att ändra format</a:t>
            </a:r>
          </a:p>
        </p:txBody>
      </p:sp>
      <p:sp>
        <p:nvSpPr>
          <p:cNvPr id="3" name="Platshållare för text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4" name="Platshållare för innehåll 3"/>
          <p:cNvSpPr>
            <a:spLocks noGrp="1"/>
          </p:cNvSpPr>
          <p:nvPr>
            <p:ph sz="half" idx="2"/>
          </p:nvPr>
        </p:nvSpPr>
        <p:spPr>
          <a:xfrm>
            <a:off x="629842" y="2505075"/>
            <a:ext cx="3868340"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29150" y="2505075"/>
            <a:ext cx="3887391"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3"/>
          <p:cNvSpPr>
            <a:spLocks noGrp="1"/>
          </p:cNvSpPr>
          <p:nvPr>
            <p:ph type="dt" sz="half" idx="10"/>
          </p:nvPr>
        </p:nvSpPr>
        <p:spPr>
          <a:xfrm>
            <a:off x="628650" y="6356350"/>
            <a:ext cx="2057400" cy="365125"/>
          </a:xfrm>
          <a:prstGeom prst="rect">
            <a:avLst/>
          </a:prstGeom>
        </p:spPr>
        <p:txBody>
          <a:bodyPr/>
          <a:lstStyle>
            <a:lvl1pPr>
              <a:defRPr/>
            </a:lvl1pPr>
          </a:lstStyle>
          <a:p>
            <a:pPr>
              <a:defRPr/>
            </a:pPr>
            <a:fld id="{F4FD6041-F5A0-4CB2-A962-CFDA57AC2276}" type="datetimeFigureOut">
              <a:rPr lang="sv-SE"/>
              <a:pPr>
                <a:defRPr/>
              </a:pPr>
              <a:t>2024-05-28</a:t>
            </a:fld>
            <a:endParaRPr lang="sv-SE"/>
          </a:p>
        </p:txBody>
      </p:sp>
      <p:sp>
        <p:nvSpPr>
          <p:cNvPr id="8" name="Platshållare för sidfot 4"/>
          <p:cNvSpPr>
            <a:spLocks noGrp="1"/>
          </p:cNvSpPr>
          <p:nvPr>
            <p:ph type="ftr" sz="quarter" idx="11"/>
          </p:nvPr>
        </p:nvSpPr>
        <p:spPr>
          <a:xfrm>
            <a:off x="3028950" y="6356350"/>
            <a:ext cx="3086100" cy="365125"/>
          </a:xfrm>
          <a:prstGeom prst="rect">
            <a:avLst/>
          </a:prstGeom>
        </p:spPr>
        <p:txBody>
          <a:bodyPr/>
          <a:lstStyle>
            <a:lvl1pPr>
              <a:defRPr/>
            </a:lvl1pPr>
          </a:lstStyle>
          <a:p>
            <a:pPr>
              <a:defRPr/>
            </a:pPr>
            <a:endParaRPr lang="sv-SE"/>
          </a:p>
        </p:txBody>
      </p:sp>
      <p:sp>
        <p:nvSpPr>
          <p:cNvPr id="9" name="Platshållare för bildnummer 5"/>
          <p:cNvSpPr>
            <a:spLocks noGrp="1"/>
          </p:cNvSpPr>
          <p:nvPr>
            <p:ph type="sldNum" sz="quarter" idx="12"/>
          </p:nvPr>
        </p:nvSpPr>
        <p:spPr>
          <a:xfrm>
            <a:off x="6457950" y="6356350"/>
            <a:ext cx="2057400" cy="365125"/>
          </a:xfrm>
          <a:prstGeom prst="rect">
            <a:avLst/>
          </a:prstGeom>
        </p:spPr>
        <p:txBody>
          <a:bodyPr/>
          <a:lstStyle>
            <a:lvl1pPr>
              <a:defRPr/>
            </a:lvl1pPr>
          </a:lstStyle>
          <a:p>
            <a:pPr>
              <a:defRPr/>
            </a:pPr>
            <a:fld id="{4E7E8BBB-9F95-4725-B01F-61C2065227BA}" type="slidenum">
              <a:rPr lang="sv-SE" altLang="sv-SE"/>
              <a:pPr>
                <a:defRPr/>
              </a:pPr>
              <a:t>‹#›</a:t>
            </a:fld>
            <a:endParaRPr lang="sv-SE" altLang="sv-SE"/>
          </a:p>
        </p:txBody>
      </p:sp>
    </p:spTree>
    <p:extLst>
      <p:ext uri="{BB962C8B-B14F-4D97-AF65-F5344CB8AC3E}">
        <p14:creationId xmlns:p14="http://schemas.microsoft.com/office/powerpoint/2010/main" val="1990876980"/>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3"/>
          <p:cNvSpPr>
            <a:spLocks noGrp="1"/>
          </p:cNvSpPr>
          <p:nvPr>
            <p:ph type="dt" sz="half" idx="10"/>
          </p:nvPr>
        </p:nvSpPr>
        <p:spPr>
          <a:xfrm>
            <a:off x="628650" y="6356350"/>
            <a:ext cx="2057400" cy="365125"/>
          </a:xfrm>
          <a:prstGeom prst="rect">
            <a:avLst/>
          </a:prstGeom>
        </p:spPr>
        <p:txBody>
          <a:bodyPr/>
          <a:lstStyle>
            <a:lvl1pPr>
              <a:defRPr/>
            </a:lvl1pPr>
          </a:lstStyle>
          <a:p>
            <a:pPr>
              <a:defRPr/>
            </a:pPr>
            <a:fld id="{E49177FC-1F7B-42CD-871D-D82E9DC5197D}" type="datetimeFigureOut">
              <a:rPr lang="sv-SE"/>
              <a:pPr>
                <a:defRPr/>
              </a:pPr>
              <a:t>2024-05-28</a:t>
            </a:fld>
            <a:endParaRPr lang="sv-SE"/>
          </a:p>
        </p:txBody>
      </p:sp>
      <p:sp>
        <p:nvSpPr>
          <p:cNvPr id="4" name="Platshållare för sidfot 4"/>
          <p:cNvSpPr>
            <a:spLocks noGrp="1"/>
          </p:cNvSpPr>
          <p:nvPr>
            <p:ph type="ftr" sz="quarter" idx="11"/>
          </p:nvPr>
        </p:nvSpPr>
        <p:spPr>
          <a:xfrm>
            <a:off x="3028950" y="6356350"/>
            <a:ext cx="3086100" cy="365125"/>
          </a:xfrm>
          <a:prstGeom prst="rect">
            <a:avLst/>
          </a:prstGeom>
        </p:spPr>
        <p:txBody>
          <a:bodyPr/>
          <a:lstStyle>
            <a:lvl1pPr>
              <a:defRPr/>
            </a:lvl1pPr>
          </a:lstStyle>
          <a:p>
            <a:pPr>
              <a:defRPr/>
            </a:pPr>
            <a:endParaRPr lang="sv-SE"/>
          </a:p>
        </p:txBody>
      </p:sp>
      <p:sp>
        <p:nvSpPr>
          <p:cNvPr id="5" name="Platshållare för bildnummer 5"/>
          <p:cNvSpPr>
            <a:spLocks noGrp="1"/>
          </p:cNvSpPr>
          <p:nvPr>
            <p:ph type="sldNum" sz="quarter" idx="12"/>
          </p:nvPr>
        </p:nvSpPr>
        <p:spPr>
          <a:xfrm>
            <a:off x="6457950" y="6356350"/>
            <a:ext cx="2057400" cy="365125"/>
          </a:xfrm>
          <a:prstGeom prst="rect">
            <a:avLst/>
          </a:prstGeom>
        </p:spPr>
        <p:txBody>
          <a:bodyPr/>
          <a:lstStyle>
            <a:lvl1pPr>
              <a:defRPr/>
            </a:lvl1pPr>
          </a:lstStyle>
          <a:p>
            <a:pPr>
              <a:defRPr/>
            </a:pPr>
            <a:fld id="{3F4F35B1-5542-41E0-9AA6-725918030EC6}" type="slidenum">
              <a:rPr lang="sv-SE" altLang="sv-SE"/>
              <a:pPr>
                <a:defRPr/>
              </a:pPr>
              <a:t>‹#›</a:t>
            </a:fld>
            <a:endParaRPr lang="sv-SE" altLang="sv-SE"/>
          </a:p>
        </p:txBody>
      </p:sp>
    </p:spTree>
    <p:extLst>
      <p:ext uri="{BB962C8B-B14F-4D97-AF65-F5344CB8AC3E}">
        <p14:creationId xmlns:p14="http://schemas.microsoft.com/office/powerpoint/2010/main" val="3178457637"/>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3"/>
          <p:cNvSpPr>
            <a:spLocks noGrp="1"/>
          </p:cNvSpPr>
          <p:nvPr>
            <p:ph type="dt" sz="half" idx="10"/>
          </p:nvPr>
        </p:nvSpPr>
        <p:spPr>
          <a:xfrm>
            <a:off x="628650" y="6356350"/>
            <a:ext cx="2057400" cy="365125"/>
          </a:xfrm>
          <a:prstGeom prst="rect">
            <a:avLst/>
          </a:prstGeom>
        </p:spPr>
        <p:txBody>
          <a:bodyPr/>
          <a:lstStyle>
            <a:lvl1pPr>
              <a:defRPr/>
            </a:lvl1pPr>
          </a:lstStyle>
          <a:p>
            <a:pPr>
              <a:defRPr/>
            </a:pPr>
            <a:fld id="{85597415-52D1-49BD-87CA-199C568B6D8B}" type="datetimeFigureOut">
              <a:rPr lang="sv-SE"/>
              <a:pPr>
                <a:defRPr/>
              </a:pPr>
              <a:t>2024-05-28</a:t>
            </a:fld>
            <a:endParaRPr lang="sv-SE"/>
          </a:p>
        </p:txBody>
      </p:sp>
      <p:sp>
        <p:nvSpPr>
          <p:cNvPr id="3" name="Platshållare för sidfot 4"/>
          <p:cNvSpPr>
            <a:spLocks noGrp="1"/>
          </p:cNvSpPr>
          <p:nvPr>
            <p:ph type="ftr" sz="quarter" idx="11"/>
          </p:nvPr>
        </p:nvSpPr>
        <p:spPr>
          <a:xfrm>
            <a:off x="3028950" y="6356350"/>
            <a:ext cx="3086100" cy="365125"/>
          </a:xfrm>
          <a:prstGeom prst="rect">
            <a:avLst/>
          </a:prstGeom>
        </p:spPr>
        <p:txBody>
          <a:bodyPr/>
          <a:lstStyle>
            <a:lvl1pPr>
              <a:defRPr/>
            </a:lvl1pPr>
          </a:lstStyle>
          <a:p>
            <a:pPr>
              <a:defRPr/>
            </a:pPr>
            <a:endParaRPr lang="sv-SE"/>
          </a:p>
        </p:txBody>
      </p:sp>
      <p:sp>
        <p:nvSpPr>
          <p:cNvPr id="4" name="Platshållare för bildnummer 5"/>
          <p:cNvSpPr>
            <a:spLocks noGrp="1"/>
          </p:cNvSpPr>
          <p:nvPr>
            <p:ph type="sldNum" sz="quarter" idx="12"/>
          </p:nvPr>
        </p:nvSpPr>
        <p:spPr>
          <a:xfrm>
            <a:off x="6457950" y="6356350"/>
            <a:ext cx="2057400" cy="365125"/>
          </a:xfrm>
          <a:prstGeom prst="rect">
            <a:avLst/>
          </a:prstGeom>
        </p:spPr>
        <p:txBody>
          <a:bodyPr/>
          <a:lstStyle>
            <a:lvl1pPr>
              <a:defRPr/>
            </a:lvl1pPr>
          </a:lstStyle>
          <a:p>
            <a:pPr>
              <a:defRPr/>
            </a:pPr>
            <a:fld id="{B482D085-E2C4-404C-A3A5-BCBC53ADC627}" type="slidenum">
              <a:rPr lang="sv-SE" altLang="sv-SE"/>
              <a:pPr>
                <a:defRPr/>
              </a:pPr>
              <a:t>‹#›</a:t>
            </a:fld>
            <a:endParaRPr lang="sv-SE" altLang="sv-SE"/>
          </a:p>
        </p:txBody>
      </p:sp>
    </p:spTree>
    <p:extLst>
      <p:ext uri="{BB962C8B-B14F-4D97-AF65-F5344CB8AC3E}">
        <p14:creationId xmlns:p14="http://schemas.microsoft.com/office/powerpoint/2010/main" val="965654280"/>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29841" y="457200"/>
            <a:ext cx="2949178" cy="1600200"/>
          </a:xfrm>
        </p:spPr>
        <p:txBody>
          <a:bodyPr anchor="b"/>
          <a:lstStyle>
            <a:lvl1pPr>
              <a:defRPr sz="2400"/>
            </a:lvl1pPr>
          </a:lstStyle>
          <a:p>
            <a:r>
              <a:rPr lang="sv-SE"/>
              <a:t>Klicka här för att ändra format</a:t>
            </a:r>
          </a:p>
        </p:txBody>
      </p:sp>
      <p:sp>
        <p:nvSpPr>
          <p:cNvPr id="3" name="Platshållare för innehåll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Platshållare för datum 3"/>
          <p:cNvSpPr>
            <a:spLocks noGrp="1"/>
          </p:cNvSpPr>
          <p:nvPr>
            <p:ph type="dt" sz="half" idx="10"/>
          </p:nvPr>
        </p:nvSpPr>
        <p:spPr>
          <a:xfrm>
            <a:off x="628650" y="6356350"/>
            <a:ext cx="2057400" cy="365125"/>
          </a:xfrm>
          <a:prstGeom prst="rect">
            <a:avLst/>
          </a:prstGeom>
        </p:spPr>
        <p:txBody>
          <a:bodyPr/>
          <a:lstStyle>
            <a:lvl1pPr>
              <a:defRPr/>
            </a:lvl1pPr>
          </a:lstStyle>
          <a:p>
            <a:pPr>
              <a:defRPr/>
            </a:pPr>
            <a:fld id="{A7313FA0-EE47-4D02-A331-3FB062FEFF4B}" type="datetimeFigureOut">
              <a:rPr lang="sv-SE"/>
              <a:pPr>
                <a:defRPr/>
              </a:pPr>
              <a:t>2024-05-28</a:t>
            </a:fld>
            <a:endParaRPr lang="sv-SE"/>
          </a:p>
        </p:txBody>
      </p:sp>
      <p:sp>
        <p:nvSpPr>
          <p:cNvPr id="6" name="Platshållare för sidfot 4"/>
          <p:cNvSpPr>
            <a:spLocks noGrp="1"/>
          </p:cNvSpPr>
          <p:nvPr>
            <p:ph type="ftr" sz="quarter" idx="11"/>
          </p:nvPr>
        </p:nvSpPr>
        <p:spPr>
          <a:xfrm>
            <a:off x="3028950" y="6356350"/>
            <a:ext cx="3086100" cy="365125"/>
          </a:xfrm>
          <a:prstGeom prst="rect">
            <a:avLst/>
          </a:prstGeom>
        </p:spPr>
        <p:txBody>
          <a:bodyPr/>
          <a:lstStyle>
            <a:lvl1pPr>
              <a:defRPr/>
            </a:lvl1pPr>
          </a:lstStyle>
          <a:p>
            <a:pPr>
              <a:defRPr/>
            </a:pPr>
            <a:endParaRPr lang="sv-SE"/>
          </a:p>
        </p:txBody>
      </p:sp>
      <p:sp>
        <p:nvSpPr>
          <p:cNvPr id="7" name="Platshållare för bildnummer 5"/>
          <p:cNvSpPr>
            <a:spLocks noGrp="1"/>
          </p:cNvSpPr>
          <p:nvPr>
            <p:ph type="sldNum" sz="quarter" idx="12"/>
          </p:nvPr>
        </p:nvSpPr>
        <p:spPr>
          <a:xfrm>
            <a:off x="6457950" y="6356350"/>
            <a:ext cx="2057400" cy="365125"/>
          </a:xfrm>
          <a:prstGeom prst="rect">
            <a:avLst/>
          </a:prstGeom>
        </p:spPr>
        <p:txBody>
          <a:bodyPr/>
          <a:lstStyle>
            <a:lvl1pPr>
              <a:defRPr/>
            </a:lvl1pPr>
          </a:lstStyle>
          <a:p>
            <a:pPr>
              <a:defRPr/>
            </a:pPr>
            <a:fld id="{1D445B8F-D5CD-47B2-9888-277AA3BEB1B5}" type="slidenum">
              <a:rPr lang="sv-SE" altLang="sv-SE"/>
              <a:pPr>
                <a:defRPr/>
              </a:pPr>
              <a:t>‹#›</a:t>
            </a:fld>
            <a:endParaRPr lang="sv-SE" altLang="sv-SE"/>
          </a:p>
        </p:txBody>
      </p:sp>
    </p:spTree>
    <p:extLst>
      <p:ext uri="{BB962C8B-B14F-4D97-AF65-F5344CB8AC3E}">
        <p14:creationId xmlns:p14="http://schemas.microsoft.com/office/powerpoint/2010/main" val="1928991779"/>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29841" y="457200"/>
            <a:ext cx="2949178" cy="1600200"/>
          </a:xfrm>
        </p:spPr>
        <p:txBody>
          <a:bodyPr anchor="b"/>
          <a:lstStyle>
            <a:lvl1pPr>
              <a:defRPr sz="2400"/>
            </a:lvl1pPr>
          </a:lstStyle>
          <a:p>
            <a:r>
              <a:rPr lang="sv-SE"/>
              <a:t>Klicka här för att ändra format</a:t>
            </a:r>
          </a:p>
        </p:txBody>
      </p:sp>
      <p:sp>
        <p:nvSpPr>
          <p:cNvPr id="3" name="Platshållare för bild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sv-SE" noProof="0"/>
          </a:p>
        </p:txBody>
      </p:sp>
      <p:sp>
        <p:nvSpPr>
          <p:cNvPr id="4" name="Platshållare för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Platshållare för datum 3"/>
          <p:cNvSpPr>
            <a:spLocks noGrp="1"/>
          </p:cNvSpPr>
          <p:nvPr>
            <p:ph type="dt" sz="half" idx="10"/>
          </p:nvPr>
        </p:nvSpPr>
        <p:spPr>
          <a:xfrm>
            <a:off x="628650" y="6356350"/>
            <a:ext cx="2057400" cy="365125"/>
          </a:xfrm>
          <a:prstGeom prst="rect">
            <a:avLst/>
          </a:prstGeom>
        </p:spPr>
        <p:txBody>
          <a:bodyPr/>
          <a:lstStyle>
            <a:lvl1pPr>
              <a:defRPr/>
            </a:lvl1pPr>
          </a:lstStyle>
          <a:p>
            <a:pPr>
              <a:defRPr/>
            </a:pPr>
            <a:fld id="{FFB8BD23-9ACE-4577-A340-C01258AAA274}" type="datetimeFigureOut">
              <a:rPr lang="sv-SE"/>
              <a:pPr>
                <a:defRPr/>
              </a:pPr>
              <a:t>2024-05-28</a:t>
            </a:fld>
            <a:endParaRPr lang="sv-SE"/>
          </a:p>
        </p:txBody>
      </p:sp>
      <p:sp>
        <p:nvSpPr>
          <p:cNvPr id="6" name="Platshållare för sidfot 4"/>
          <p:cNvSpPr>
            <a:spLocks noGrp="1"/>
          </p:cNvSpPr>
          <p:nvPr>
            <p:ph type="ftr" sz="quarter" idx="11"/>
          </p:nvPr>
        </p:nvSpPr>
        <p:spPr>
          <a:xfrm>
            <a:off x="3028950" y="6356350"/>
            <a:ext cx="3086100" cy="365125"/>
          </a:xfrm>
          <a:prstGeom prst="rect">
            <a:avLst/>
          </a:prstGeom>
        </p:spPr>
        <p:txBody>
          <a:bodyPr/>
          <a:lstStyle>
            <a:lvl1pPr>
              <a:defRPr/>
            </a:lvl1pPr>
          </a:lstStyle>
          <a:p>
            <a:pPr>
              <a:defRPr/>
            </a:pPr>
            <a:endParaRPr lang="sv-SE"/>
          </a:p>
        </p:txBody>
      </p:sp>
      <p:sp>
        <p:nvSpPr>
          <p:cNvPr id="7" name="Platshållare för bildnummer 5"/>
          <p:cNvSpPr>
            <a:spLocks noGrp="1"/>
          </p:cNvSpPr>
          <p:nvPr>
            <p:ph type="sldNum" sz="quarter" idx="12"/>
          </p:nvPr>
        </p:nvSpPr>
        <p:spPr>
          <a:xfrm>
            <a:off x="6457950" y="6356350"/>
            <a:ext cx="2057400" cy="365125"/>
          </a:xfrm>
          <a:prstGeom prst="rect">
            <a:avLst/>
          </a:prstGeom>
        </p:spPr>
        <p:txBody>
          <a:bodyPr/>
          <a:lstStyle>
            <a:lvl1pPr>
              <a:defRPr/>
            </a:lvl1pPr>
          </a:lstStyle>
          <a:p>
            <a:pPr>
              <a:defRPr/>
            </a:pPr>
            <a:fld id="{C50F5872-FF89-4AF6-BE75-6D1C7748CA88}" type="slidenum">
              <a:rPr lang="sv-SE" altLang="sv-SE"/>
              <a:pPr>
                <a:defRPr/>
              </a:pPr>
              <a:t>‹#›</a:t>
            </a:fld>
            <a:endParaRPr lang="sv-SE" altLang="sv-SE"/>
          </a:p>
        </p:txBody>
      </p:sp>
    </p:spTree>
    <p:extLst>
      <p:ext uri="{BB962C8B-B14F-4D97-AF65-F5344CB8AC3E}">
        <p14:creationId xmlns:p14="http://schemas.microsoft.com/office/powerpoint/2010/main" val="3339787172"/>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Platshållare för rubrik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v-SE" altLang="sv-SE" dirty="0"/>
              <a:t>Klicka här för att ändra format</a:t>
            </a:r>
          </a:p>
        </p:txBody>
      </p:sp>
      <p:sp>
        <p:nvSpPr>
          <p:cNvPr id="1027" name="Platshållare för text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dirty="0"/>
              <a:t>Klicka här för att ändra format på bakgrundstexten</a:t>
            </a:r>
          </a:p>
          <a:p>
            <a:pPr lvl="1"/>
            <a:r>
              <a:rPr lang="sv-SE" altLang="sv-SE" dirty="0"/>
              <a:t>Nivå två</a:t>
            </a:r>
          </a:p>
          <a:p>
            <a:pPr lvl="2"/>
            <a:r>
              <a:rPr lang="sv-SE" altLang="sv-SE" dirty="0"/>
              <a:t>Nivå tre</a:t>
            </a:r>
          </a:p>
          <a:p>
            <a:pPr lvl="3"/>
            <a:r>
              <a:rPr lang="sv-SE" altLang="sv-SE" dirty="0"/>
              <a:t>Nivå fyra</a:t>
            </a:r>
          </a:p>
          <a:p>
            <a:pPr lvl="4"/>
            <a:r>
              <a:rPr lang="sv-SE" altLang="sv-SE" dirty="0"/>
              <a:t>Nivå fem</a:t>
            </a:r>
          </a:p>
        </p:txBody>
      </p:sp>
      <p:sp>
        <p:nvSpPr>
          <p:cNvPr id="10"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090899-FB1D-430F-A1C6-8020E2F26F1B}" type="slidenum">
              <a:rPr lang="sv-SE" smtClean="0"/>
              <a:t>‹#›</a:t>
            </a:fld>
            <a:endParaRPr lang="sv-SE" dirty="0"/>
          </a:p>
        </p:txBody>
      </p:sp>
      <p:sp>
        <p:nvSpPr>
          <p:cNvPr id="8" name="textruta 7"/>
          <p:cNvSpPr txBox="1"/>
          <p:nvPr userDrawn="1"/>
        </p:nvSpPr>
        <p:spPr>
          <a:xfrm>
            <a:off x="4355976" y="6302756"/>
            <a:ext cx="3672408" cy="253916"/>
          </a:xfrm>
          <a:prstGeom prst="rect">
            <a:avLst/>
          </a:prstGeom>
          <a:noFill/>
        </p:spPr>
        <p:txBody>
          <a:bodyPr wrap="square" rtlCol="0">
            <a:spAutoFit/>
          </a:bodyPr>
          <a:lstStyle/>
          <a:p>
            <a:pPr algn="r"/>
            <a:r>
              <a:rPr lang="sv-SE" sz="1000" dirty="0"/>
              <a:t>© Riksförbundet HjärtLung, 2024</a:t>
            </a:r>
          </a:p>
        </p:txBody>
      </p:sp>
      <p:pic>
        <p:nvPicPr>
          <p:cNvPr id="11" name="Bildobjekt 10" descr="Aktiv med SVIKT_ny logo_txt_161009.png"/>
          <p:cNvPicPr>
            <a:picLocks noChangeAspect="1"/>
          </p:cNvPicPr>
          <p:nvPr userDrawn="1"/>
        </p:nvPicPr>
        <p:blipFill>
          <a:blip r:embed="rId13" cstate="email">
            <a:extLst>
              <a:ext uri="{28A0092B-C50C-407E-A947-70E740481C1C}">
                <a14:useLocalDpi xmlns:a14="http://schemas.microsoft.com/office/drawing/2010/main"/>
              </a:ext>
            </a:extLst>
          </a:blip>
          <a:stretch>
            <a:fillRect/>
          </a:stretch>
        </p:blipFill>
        <p:spPr>
          <a:xfrm>
            <a:off x="703296" y="6185552"/>
            <a:ext cx="1903370" cy="342248"/>
          </a:xfrm>
          <a:prstGeom prst="rect">
            <a:avLst/>
          </a:prstGeom>
        </p:spPr>
      </p:pic>
    </p:spTree>
  </p:cSld>
  <p:clrMap bg1="lt1" tx1="dk1" bg2="lt2" tx2="dk2" accent1="accent1" accent2="accent2" accent3="accent3" accent4="accent4" accent5="accent5" accent6="accent6" hlink="hlink" folHlink="folHlink"/>
  <p:sldLayoutIdLst>
    <p:sldLayoutId id="2147484088" r:id="rId1"/>
    <p:sldLayoutId id="2147484089" r:id="rId2"/>
    <p:sldLayoutId id="2147484090" r:id="rId3"/>
    <p:sldLayoutId id="2147484091" r:id="rId4"/>
    <p:sldLayoutId id="2147484092" r:id="rId5"/>
    <p:sldLayoutId id="2147484093" r:id="rId6"/>
    <p:sldLayoutId id="2147484094" r:id="rId7"/>
    <p:sldLayoutId id="2147484095" r:id="rId8"/>
    <p:sldLayoutId id="2147484096" r:id="rId9"/>
    <p:sldLayoutId id="2147484097" r:id="rId10"/>
    <p:sldLayoutId id="2147484098" r:id="rId11"/>
  </p:sldLayoutIdLst>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txStyles>
    <p:titleStyle>
      <a:lvl1pPr algn="l" defTabSz="685800" rtl="0" eaLnBrk="0" fontAlgn="base" hangingPunct="0">
        <a:lnSpc>
          <a:spcPct val="90000"/>
        </a:lnSpc>
        <a:spcBef>
          <a:spcPct val="0"/>
        </a:spcBef>
        <a:spcAft>
          <a:spcPct val="0"/>
        </a:spcAft>
        <a:defRPr sz="3000" kern="1200">
          <a:solidFill>
            <a:schemeClr val="tx1"/>
          </a:solidFill>
          <a:latin typeface="Verdana"/>
          <a:ea typeface="+mj-ea"/>
          <a:cs typeface="Verdana"/>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357188" indent="-357188" algn="l" defTabSz="685800" rtl="0" eaLnBrk="0" fontAlgn="base" hangingPunct="0">
        <a:lnSpc>
          <a:spcPct val="110000"/>
        </a:lnSpc>
        <a:spcBef>
          <a:spcPts val="1000"/>
        </a:spcBef>
        <a:spcAft>
          <a:spcPct val="0"/>
        </a:spcAft>
        <a:buFont typeface="Arial" panose="020B0604020202020204" pitchFamily="34" charset="0"/>
        <a:buChar char="•"/>
        <a:defRPr sz="2000" b="0" i="0" kern="1200">
          <a:solidFill>
            <a:schemeClr val="tx1"/>
          </a:solidFill>
          <a:latin typeface="Verdana"/>
          <a:ea typeface="+mn-ea"/>
          <a:cs typeface="Verdana"/>
        </a:defRPr>
      </a:lvl1pPr>
      <a:lvl2pPr marL="714375" indent="-371475" algn="l" defTabSz="685800" rtl="0" eaLnBrk="0" fontAlgn="base" hangingPunct="0">
        <a:lnSpc>
          <a:spcPct val="110000"/>
        </a:lnSpc>
        <a:spcBef>
          <a:spcPts val="375"/>
        </a:spcBef>
        <a:spcAft>
          <a:spcPct val="0"/>
        </a:spcAft>
        <a:buFont typeface="Arial" panose="020B0604020202020204" pitchFamily="34" charset="0"/>
        <a:buChar char="•"/>
        <a:defRPr sz="1600" b="0" i="0" kern="1200">
          <a:solidFill>
            <a:schemeClr val="tx1"/>
          </a:solidFill>
          <a:latin typeface="Verdana"/>
          <a:ea typeface="+mn-ea"/>
          <a:cs typeface="Verdana"/>
        </a:defRPr>
      </a:lvl2pPr>
      <a:lvl3pPr marL="857250" indent="-171450" algn="l" defTabSz="685800" rtl="0" eaLnBrk="0" fontAlgn="base" hangingPunct="0">
        <a:lnSpc>
          <a:spcPct val="110000"/>
        </a:lnSpc>
        <a:spcBef>
          <a:spcPts val="375"/>
        </a:spcBef>
        <a:spcAft>
          <a:spcPct val="0"/>
        </a:spcAft>
        <a:buFont typeface="Arial" panose="020B0604020202020204" pitchFamily="34" charset="0"/>
        <a:buChar char="•"/>
        <a:defRPr sz="1400" b="0" i="0" kern="1200">
          <a:solidFill>
            <a:schemeClr val="tx1"/>
          </a:solidFill>
          <a:latin typeface="Verdana"/>
          <a:ea typeface="+mn-ea"/>
          <a:cs typeface="Verdana"/>
        </a:defRPr>
      </a:lvl3pPr>
      <a:lvl4pPr marL="1200150" indent="-171450" algn="l" defTabSz="685800" rtl="0" eaLnBrk="0" fontAlgn="base" hangingPunct="0">
        <a:lnSpc>
          <a:spcPct val="110000"/>
        </a:lnSpc>
        <a:spcBef>
          <a:spcPts val="375"/>
        </a:spcBef>
        <a:spcAft>
          <a:spcPct val="0"/>
        </a:spcAft>
        <a:buFont typeface="Arial" panose="020B0604020202020204" pitchFamily="34" charset="0"/>
        <a:buChar char="•"/>
        <a:defRPr sz="900" b="0" i="0" kern="1200">
          <a:solidFill>
            <a:schemeClr val="tx1"/>
          </a:solidFill>
          <a:latin typeface="Verdana"/>
          <a:ea typeface="+mn-ea"/>
          <a:cs typeface="Verdana"/>
        </a:defRPr>
      </a:lvl4pPr>
      <a:lvl5pPr marL="1543050" indent="-171450" algn="l" defTabSz="685800" rtl="0" eaLnBrk="0" fontAlgn="base" hangingPunct="0">
        <a:lnSpc>
          <a:spcPct val="110000"/>
        </a:lnSpc>
        <a:spcBef>
          <a:spcPts val="375"/>
        </a:spcBef>
        <a:spcAft>
          <a:spcPct val="0"/>
        </a:spcAft>
        <a:buFont typeface="Arial" panose="020B0604020202020204" pitchFamily="34" charset="0"/>
        <a:buChar char="•"/>
        <a:defRPr sz="900" b="0" i="0" kern="1200">
          <a:solidFill>
            <a:schemeClr val="tx1"/>
          </a:solidFill>
          <a:latin typeface="Verdana"/>
          <a:ea typeface="+mn-ea"/>
          <a:cs typeface="Verdana"/>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p:cNvSpPr/>
          <p:nvPr/>
        </p:nvSpPr>
        <p:spPr>
          <a:xfrm>
            <a:off x="395536" y="6093296"/>
            <a:ext cx="8748464" cy="764704"/>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5" name="Rektangel 4"/>
          <p:cNvSpPr/>
          <p:nvPr/>
        </p:nvSpPr>
        <p:spPr>
          <a:xfrm>
            <a:off x="-7262" y="1484784"/>
            <a:ext cx="9151262" cy="685899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8" name="Platshållare för innehåll 2"/>
          <p:cNvSpPr txBox="1">
            <a:spLocks/>
          </p:cNvSpPr>
          <p:nvPr/>
        </p:nvSpPr>
        <p:spPr>
          <a:xfrm>
            <a:off x="2664296" y="5733256"/>
            <a:ext cx="6156176" cy="720080"/>
          </a:xfrm>
          <a:prstGeom prst="rect">
            <a:avLst/>
          </a:prstGeom>
        </p:spPr>
        <p:txBody>
          <a:bodyPr/>
          <a:lstStyle>
            <a:lvl1pPr marL="357188" indent="-357188" algn="l" defTabSz="685800" rtl="0" eaLnBrk="0" fontAlgn="base" hangingPunct="0">
              <a:lnSpc>
                <a:spcPct val="110000"/>
              </a:lnSpc>
              <a:spcBef>
                <a:spcPts val="1000"/>
              </a:spcBef>
              <a:spcAft>
                <a:spcPct val="0"/>
              </a:spcAft>
              <a:buFont typeface="Arial" panose="020B0604020202020204" pitchFamily="34" charset="0"/>
              <a:buChar char="•"/>
              <a:defRPr sz="2000" b="0" i="0" kern="1200">
                <a:solidFill>
                  <a:schemeClr val="tx1"/>
                </a:solidFill>
                <a:latin typeface="Verdana"/>
                <a:ea typeface="+mn-ea"/>
                <a:cs typeface="Verdana"/>
              </a:defRPr>
            </a:lvl1pPr>
            <a:lvl2pPr marL="714375" indent="-371475" algn="l" defTabSz="685800" rtl="0" eaLnBrk="0" fontAlgn="base" hangingPunct="0">
              <a:lnSpc>
                <a:spcPct val="110000"/>
              </a:lnSpc>
              <a:spcBef>
                <a:spcPts val="375"/>
              </a:spcBef>
              <a:spcAft>
                <a:spcPct val="0"/>
              </a:spcAft>
              <a:buFont typeface="Arial" panose="020B0604020202020204" pitchFamily="34" charset="0"/>
              <a:buChar char="•"/>
              <a:defRPr sz="1600" b="0" i="0" kern="1200">
                <a:solidFill>
                  <a:schemeClr val="tx1"/>
                </a:solidFill>
                <a:latin typeface="Verdana"/>
                <a:ea typeface="+mn-ea"/>
                <a:cs typeface="Verdana"/>
              </a:defRPr>
            </a:lvl2pPr>
            <a:lvl3pPr marL="857250" indent="-171450" algn="l" defTabSz="685800" rtl="0" eaLnBrk="0" fontAlgn="base" hangingPunct="0">
              <a:lnSpc>
                <a:spcPct val="110000"/>
              </a:lnSpc>
              <a:spcBef>
                <a:spcPts val="375"/>
              </a:spcBef>
              <a:spcAft>
                <a:spcPct val="0"/>
              </a:spcAft>
              <a:buFont typeface="Arial" panose="020B0604020202020204" pitchFamily="34" charset="0"/>
              <a:buChar char="•"/>
              <a:defRPr sz="1400" b="0" i="0" kern="1200">
                <a:solidFill>
                  <a:schemeClr val="tx1"/>
                </a:solidFill>
                <a:latin typeface="Verdana"/>
                <a:ea typeface="+mn-ea"/>
                <a:cs typeface="Verdana"/>
              </a:defRPr>
            </a:lvl3pPr>
            <a:lvl4pPr marL="1200150" indent="-171450" algn="l" defTabSz="685800" rtl="0" eaLnBrk="0" fontAlgn="base" hangingPunct="0">
              <a:lnSpc>
                <a:spcPct val="110000"/>
              </a:lnSpc>
              <a:spcBef>
                <a:spcPts val="375"/>
              </a:spcBef>
              <a:spcAft>
                <a:spcPct val="0"/>
              </a:spcAft>
              <a:buFont typeface="Arial" panose="020B0604020202020204" pitchFamily="34" charset="0"/>
              <a:buChar char="•"/>
              <a:defRPr sz="1300" b="0" i="0" kern="1200">
                <a:solidFill>
                  <a:schemeClr val="tx1"/>
                </a:solidFill>
                <a:latin typeface="Verdana"/>
                <a:ea typeface="+mn-ea"/>
                <a:cs typeface="Verdana"/>
              </a:defRPr>
            </a:lvl4pPr>
            <a:lvl5pPr marL="1543050" indent="-171450" algn="l" defTabSz="685800" rtl="0" eaLnBrk="0" fontAlgn="base" hangingPunct="0">
              <a:lnSpc>
                <a:spcPct val="110000"/>
              </a:lnSpc>
              <a:spcBef>
                <a:spcPts val="375"/>
              </a:spcBef>
              <a:spcAft>
                <a:spcPct val="0"/>
              </a:spcAft>
              <a:buFont typeface="Arial" panose="020B0604020202020204" pitchFamily="34" charset="0"/>
              <a:buChar char="•"/>
              <a:defRPr sz="1300" b="0" i="0" kern="1200">
                <a:solidFill>
                  <a:schemeClr val="tx1"/>
                </a:solidFill>
                <a:latin typeface="Verdana"/>
                <a:ea typeface="+mn-ea"/>
                <a:cs typeface="Verdana"/>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sv-SE" sz="1400" i="1" dirty="0"/>
              <a:t>Utbildningen är framtagen av Riksförbundet </a:t>
            </a:r>
            <a:r>
              <a:rPr lang="sv-SE" sz="1400" i="1" dirty="0" err="1"/>
              <a:t>HjärtLung</a:t>
            </a:r>
            <a:r>
              <a:rPr lang="sv-SE" sz="1400" i="1" dirty="0"/>
              <a:t> </a:t>
            </a:r>
          </a:p>
        </p:txBody>
      </p:sp>
      <p:sp>
        <p:nvSpPr>
          <p:cNvPr id="9" name="Rektangel med rundade hörn 8"/>
          <p:cNvSpPr/>
          <p:nvPr/>
        </p:nvSpPr>
        <p:spPr>
          <a:xfrm>
            <a:off x="3459594" y="3832188"/>
            <a:ext cx="2232248" cy="792088"/>
          </a:xfrm>
          <a:prstGeom prst="roundRect">
            <a:avLst/>
          </a:prstGeom>
          <a:solidFill>
            <a:srgbClr val="CF0540"/>
          </a:soli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sp>
        <p:nvSpPr>
          <p:cNvPr id="11" name="Platshållare för innehåll 2"/>
          <p:cNvSpPr txBox="1">
            <a:spLocks/>
          </p:cNvSpPr>
          <p:nvPr/>
        </p:nvSpPr>
        <p:spPr>
          <a:xfrm>
            <a:off x="3459594" y="3861047"/>
            <a:ext cx="2232248" cy="648073"/>
          </a:xfrm>
          <a:prstGeom prst="rect">
            <a:avLst/>
          </a:prstGeom>
        </p:spPr>
        <p:txBody>
          <a:bodyPr/>
          <a:lstStyle>
            <a:lvl1pPr marL="171450" indent="-171450" algn="l" defTabSz="685800" rtl="0" eaLnBrk="0" fontAlgn="base" hangingPunct="0">
              <a:lnSpc>
                <a:spcPct val="100000"/>
              </a:lnSpc>
              <a:spcBef>
                <a:spcPts val="750"/>
              </a:spcBef>
              <a:spcAft>
                <a:spcPct val="0"/>
              </a:spcAft>
              <a:buFont typeface="Arial" panose="020B0604020202020204" pitchFamily="34" charset="0"/>
              <a:buChar char="•"/>
              <a:defRPr sz="1800" b="0" i="0" kern="1200">
                <a:solidFill>
                  <a:schemeClr val="tx1"/>
                </a:solidFill>
                <a:latin typeface="Verdana"/>
                <a:ea typeface="+mn-ea"/>
                <a:cs typeface="Verdana"/>
              </a:defRPr>
            </a:lvl1pPr>
            <a:lvl2pPr marL="514350" indent="-171450" algn="l" defTabSz="685800" rtl="0" eaLnBrk="0" fontAlgn="base" hangingPunct="0">
              <a:lnSpc>
                <a:spcPct val="100000"/>
              </a:lnSpc>
              <a:spcBef>
                <a:spcPts val="375"/>
              </a:spcBef>
              <a:spcAft>
                <a:spcPct val="0"/>
              </a:spcAft>
              <a:buFont typeface="Arial" panose="020B0604020202020204" pitchFamily="34" charset="0"/>
              <a:buChar char="•"/>
              <a:defRPr sz="1600" b="0" i="0" kern="1200">
                <a:solidFill>
                  <a:schemeClr val="tx1"/>
                </a:solidFill>
                <a:latin typeface="Verdana"/>
                <a:ea typeface="+mn-ea"/>
                <a:cs typeface="Verdana"/>
              </a:defRPr>
            </a:lvl2pPr>
            <a:lvl3pPr marL="857250" indent="-171450" algn="l" defTabSz="685800" rtl="0" eaLnBrk="0" fontAlgn="base" hangingPunct="0">
              <a:lnSpc>
                <a:spcPct val="100000"/>
              </a:lnSpc>
              <a:spcBef>
                <a:spcPts val="375"/>
              </a:spcBef>
              <a:spcAft>
                <a:spcPct val="0"/>
              </a:spcAft>
              <a:buFont typeface="Arial" panose="020B0604020202020204" pitchFamily="34" charset="0"/>
              <a:buChar char="•"/>
              <a:defRPr sz="1400" b="0" i="0" kern="1200">
                <a:solidFill>
                  <a:schemeClr val="tx1"/>
                </a:solidFill>
                <a:latin typeface="Verdana"/>
                <a:ea typeface="+mn-ea"/>
                <a:cs typeface="Verdana"/>
              </a:defRPr>
            </a:lvl3pPr>
            <a:lvl4pPr marL="1200150" indent="-171450" algn="l" defTabSz="685800" rtl="0" eaLnBrk="0" fontAlgn="base" hangingPunct="0">
              <a:lnSpc>
                <a:spcPct val="100000"/>
              </a:lnSpc>
              <a:spcBef>
                <a:spcPts val="375"/>
              </a:spcBef>
              <a:spcAft>
                <a:spcPct val="0"/>
              </a:spcAft>
              <a:buFont typeface="Arial" panose="020B0604020202020204" pitchFamily="34" charset="0"/>
              <a:buChar char="•"/>
              <a:defRPr sz="1300" b="0" i="0" kern="1200">
                <a:solidFill>
                  <a:schemeClr val="tx1"/>
                </a:solidFill>
                <a:latin typeface="Verdana"/>
                <a:ea typeface="+mn-ea"/>
                <a:cs typeface="Verdana"/>
              </a:defRPr>
            </a:lvl4pPr>
            <a:lvl5pPr marL="1543050" indent="-171450" algn="l" defTabSz="685800" rtl="0" eaLnBrk="0" fontAlgn="base" hangingPunct="0">
              <a:lnSpc>
                <a:spcPct val="100000"/>
              </a:lnSpc>
              <a:spcBef>
                <a:spcPts val="375"/>
              </a:spcBef>
              <a:spcAft>
                <a:spcPct val="0"/>
              </a:spcAft>
              <a:buFont typeface="Arial" panose="020B0604020202020204" pitchFamily="34" charset="0"/>
              <a:buChar char="•"/>
              <a:defRPr sz="1300" b="0" i="0" kern="1200">
                <a:solidFill>
                  <a:schemeClr val="tx1"/>
                </a:solidFill>
                <a:latin typeface="Verdana"/>
                <a:ea typeface="+mn-ea"/>
                <a:cs typeface="Verdana"/>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sv-SE" sz="4000" dirty="0">
                <a:solidFill>
                  <a:schemeClr val="bg1"/>
                </a:solidFill>
              </a:rPr>
              <a:t>Träff 2</a:t>
            </a:r>
          </a:p>
        </p:txBody>
      </p:sp>
      <p:pic>
        <p:nvPicPr>
          <p:cNvPr id="12" name="Bildobjekt 11" descr="Aktiv med SVIKT_ny logo_txt_161009.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49484" y="1916832"/>
            <a:ext cx="6844528" cy="123072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br>
              <a:rPr lang="sv-SE" dirty="0"/>
            </a:br>
            <a:r>
              <a:rPr lang="sv-SE" dirty="0"/>
              <a:t>Positiva framsteg</a:t>
            </a:r>
            <a:br>
              <a:rPr lang="sv-SE" dirty="0"/>
            </a:br>
            <a:endParaRPr lang="sv-SE" dirty="0"/>
          </a:p>
        </p:txBody>
      </p:sp>
      <p:sp>
        <p:nvSpPr>
          <p:cNvPr id="3" name="Platshållare för innehåll 2"/>
          <p:cNvSpPr>
            <a:spLocks noGrp="1"/>
          </p:cNvSpPr>
          <p:nvPr>
            <p:ph idx="1"/>
          </p:nvPr>
        </p:nvSpPr>
        <p:spPr/>
        <p:txBody>
          <a:bodyPr/>
          <a:lstStyle/>
          <a:p>
            <a:r>
              <a:rPr lang="sv-SE" dirty="0"/>
              <a:t>Hjärtsviktsmottagningar gör stor skillnad</a:t>
            </a:r>
          </a:p>
          <a:p>
            <a:r>
              <a:rPr lang="sv-SE" dirty="0"/>
              <a:t>Modern hjärtsviktspacemaker</a:t>
            </a:r>
          </a:p>
          <a:p>
            <a:r>
              <a:rPr lang="sv-SE" dirty="0"/>
              <a:t>Mer kunskap om livsstilsförändringar och hur de påverkar livet med hjärtsvikt</a:t>
            </a:r>
          </a:p>
          <a:p>
            <a:endParaRPr lang="sv-SE" dirty="0"/>
          </a:p>
          <a:p>
            <a:pPr marL="0" indent="0">
              <a:buNone/>
            </a:pPr>
            <a:r>
              <a:rPr lang="sv-SE" b="1" dirty="0">
                <a:solidFill>
                  <a:srgbClr val="CF0540"/>
                </a:solidFill>
              </a:rPr>
              <a:t>Livet med hjärtsvikt är idag mycket bättre </a:t>
            </a:r>
            <a:br>
              <a:rPr lang="sv-SE" b="1" dirty="0">
                <a:solidFill>
                  <a:srgbClr val="CF0540"/>
                </a:solidFill>
              </a:rPr>
            </a:br>
            <a:r>
              <a:rPr lang="sv-SE" b="1" dirty="0">
                <a:solidFill>
                  <a:srgbClr val="CF0540"/>
                </a:solidFill>
              </a:rPr>
              <a:t>än för bara 30 år sedan</a:t>
            </a:r>
          </a:p>
          <a:p>
            <a:endParaRPr lang="sv-SE" dirty="0"/>
          </a:p>
          <a:p>
            <a:endParaRPr lang="sv-SE" dirty="0"/>
          </a:p>
        </p:txBody>
      </p:sp>
      <p:sp>
        <p:nvSpPr>
          <p:cNvPr id="4" name="Platshållare för bildnummer 3"/>
          <p:cNvSpPr>
            <a:spLocks noGrp="1"/>
          </p:cNvSpPr>
          <p:nvPr>
            <p:ph type="sldNum" sz="quarter" idx="12"/>
          </p:nvPr>
        </p:nvSpPr>
        <p:spPr>
          <a:xfrm>
            <a:off x="6457950" y="6237312"/>
            <a:ext cx="2057400" cy="365125"/>
          </a:xfrm>
        </p:spPr>
        <p:txBody>
          <a:bodyPr/>
          <a:lstStyle/>
          <a:p>
            <a:pPr>
              <a:defRPr/>
            </a:pPr>
            <a:fld id="{B74DF666-2EDA-42F8-97B9-8BF26EB6871A}" type="slidenum">
              <a:rPr lang="sv-SE" altLang="sv-SE" smtClean="0"/>
              <a:pPr>
                <a:defRPr/>
              </a:pPr>
              <a:t>10</a:t>
            </a:fld>
            <a:endParaRPr lang="sv-SE" altLang="sv-SE" dirty="0"/>
          </a:p>
        </p:txBody>
      </p:sp>
    </p:spTree>
    <p:extLst>
      <p:ext uri="{BB962C8B-B14F-4D97-AF65-F5344CB8AC3E}">
        <p14:creationId xmlns:p14="http://schemas.microsoft.com/office/powerpoint/2010/main" val="3895487051"/>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1"/>
          <p:cNvSpPr>
            <a:spLocks noGrp="1"/>
          </p:cNvSpPr>
          <p:nvPr>
            <p:ph type="title"/>
          </p:nvPr>
        </p:nvSpPr>
        <p:spPr>
          <a:xfrm>
            <a:off x="628650" y="1484784"/>
            <a:ext cx="7886700" cy="1325563"/>
          </a:xfrm>
        </p:spPr>
        <p:txBody>
          <a:bodyPr/>
          <a:lstStyle/>
          <a:p>
            <a:r>
              <a:rPr lang="sv-SE" dirty="0"/>
              <a:t>Egenvård</a:t>
            </a:r>
          </a:p>
        </p:txBody>
      </p:sp>
      <p:sp>
        <p:nvSpPr>
          <p:cNvPr id="7" name="Rektangel med rundade hörn 6"/>
          <p:cNvSpPr/>
          <p:nvPr/>
        </p:nvSpPr>
        <p:spPr>
          <a:xfrm>
            <a:off x="743332" y="578562"/>
            <a:ext cx="2232248" cy="792088"/>
          </a:xfrm>
          <a:prstGeom prst="roundRect">
            <a:avLst/>
          </a:prstGeom>
          <a:solidFill>
            <a:srgbClr val="CF0540"/>
          </a:soli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sp>
        <p:nvSpPr>
          <p:cNvPr id="8" name="Platshållare för innehåll 2"/>
          <p:cNvSpPr txBox="1">
            <a:spLocks/>
          </p:cNvSpPr>
          <p:nvPr/>
        </p:nvSpPr>
        <p:spPr>
          <a:xfrm>
            <a:off x="758273" y="607421"/>
            <a:ext cx="2232248" cy="648073"/>
          </a:xfrm>
          <a:prstGeom prst="rect">
            <a:avLst/>
          </a:prstGeom>
        </p:spPr>
        <p:txBody>
          <a:bodyPr/>
          <a:lstStyle>
            <a:lvl1pPr marL="171450" indent="-171450" algn="l" defTabSz="685800" rtl="0" eaLnBrk="0" fontAlgn="base" hangingPunct="0">
              <a:lnSpc>
                <a:spcPct val="100000"/>
              </a:lnSpc>
              <a:spcBef>
                <a:spcPts val="750"/>
              </a:spcBef>
              <a:spcAft>
                <a:spcPct val="0"/>
              </a:spcAft>
              <a:buFont typeface="Arial" panose="020B0604020202020204" pitchFamily="34" charset="0"/>
              <a:buChar char="•"/>
              <a:defRPr sz="1800" b="0" i="0" kern="1200">
                <a:solidFill>
                  <a:schemeClr val="tx1"/>
                </a:solidFill>
                <a:latin typeface="Verdana"/>
                <a:ea typeface="+mn-ea"/>
                <a:cs typeface="Verdana"/>
              </a:defRPr>
            </a:lvl1pPr>
            <a:lvl2pPr marL="514350" indent="-171450" algn="l" defTabSz="685800" rtl="0" eaLnBrk="0" fontAlgn="base" hangingPunct="0">
              <a:lnSpc>
                <a:spcPct val="100000"/>
              </a:lnSpc>
              <a:spcBef>
                <a:spcPts val="375"/>
              </a:spcBef>
              <a:spcAft>
                <a:spcPct val="0"/>
              </a:spcAft>
              <a:buFont typeface="Arial" panose="020B0604020202020204" pitchFamily="34" charset="0"/>
              <a:buChar char="•"/>
              <a:defRPr sz="1600" b="0" i="0" kern="1200">
                <a:solidFill>
                  <a:schemeClr val="tx1"/>
                </a:solidFill>
                <a:latin typeface="Verdana"/>
                <a:ea typeface="+mn-ea"/>
                <a:cs typeface="Verdana"/>
              </a:defRPr>
            </a:lvl2pPr>
            <a:lvl3pPr marL="857250" indent="-171450" algn="l" defTabSz="685800" rtl="0" eaLnBrk="0" fontAlgn="base" hangingPunct="0">
              <a:lnSpc>
                <a:spcPct val="100000"/>
              </a:lnSpc>
              <a:spcBef>
                <a:spcPts val="375"/>
              </a:spcBef>
              <a:spcAft>
                <a:spcPct val="0"/>
              </a:spcAft>
              <a:buFont typeface="Arial" panose="020B0604020202020204" pitchFamily="34" charset="0"/>
              <a:buChar char="•"/>
              <a:defRPr sz="1400" b="0" i="0" kern="1200">
                <a:solidFill>
                  <a:schemeClr val="tx1"/>
                </a:solidFill>
                <a:latin typeface="Verdana"/>
                <a:ea typeface="+mn-ea"/>
                <a:cs typeface="Verdana"/>
              </a:defRPr>
            </a:lvl3pPr>
            <a:lvl4pPr marL="1200150" indent="-171450" algn="l" defTabSz="685800" rtl="0" eaLnBrk="0" fontAlgn="base" hangingPunct="0">
              <a:lnSpc>
                <a:spcPct val="100000"/>
              </a:lnSpc>
              <a:spcBef>
                <a:spcPts val="375"/>
              </a:spcBef>
              <a:spcAft>
                <a:spcPct val="0"/>
              </a:spcAft>
              <a:buFont typeface="Arial" panose="020B0604020202020204" pitchFamily="34" charset="0"/>
              <a:buChar char="•"/>
              <a:defRPr sz="1300" b="0" i="0" kern="1200">
                <a:solidFill>
                  <a:schemeClr val="tx1"/>
                </a:solidFill>
                <a:latin typeface="Verdana"/>
                <a:ea typeface="+mn-ea"/>
                <a:cs typeface="Verdana"/>
              </a:defRPr>
            </a:lvl4pPr>
            <a:lvl5pPr marL="1543050" indent="-171450" algn="l" defTabSz="685800" rtl="0" eaLnBrk="0" fontAlgn="base" hangingPunct="0">
              <a:lnSpc>
                <a:spcPct val="100000"/>
              </a:lnSpc>
              <a:spcBef>
                <a:spcPts val="375"/>
              </a:spcBef>
              <a:spcAft>
                <a:spcPct val="0"/>
              </a:spcAft>
              <a:buFont typeface="Arial" panose="020B0604020202020204" pitchFamily="34" charset="0"/>
              <a:buChar char="•"/>
              <a:defRPr sz="1300" b="0" i="0" kern="1200">
                <a:solidFill>
                  <a:schemeClr val="tx1"/>
                </a:solidFill>
                <a:latin typeface="Verdana"/>
                <a:ea typeface="+mn-ea"/>
                <a:cs typeface="Verdana"/>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sv-SE" sz="4000" dirty="0">
                <a:solidFill>
                  <a:schemeClr val="bg1"/>
                </a:solidFill>
              </a:rPr>
              <a:t>Pass 2</a:t>
            </a:r>
          </a:p>
        </p:txBody>
      </p:sp>
      <p:sp>
        <p:nvSpPr>
          <p:cNvPr id="10" name="Platshållare för bildnummer 3"/>
          <p:cNvSpPr>
            <a:spLocks noGrp="1"/>
          </p:cNvSpPr>
          <p:nvPr>
            <p:ph type="sldNum" sz="quarter" idx="12"/>
          </p:nvPr>
        </p:nvSpPr>
        <p:spPr>
          <a:xfrm>
            <a:off x="6457950" y="6237312"/>
            <a:ext cx="2057400" cy="365125"/>
          </a:xfrm>
        </p:spPr>
        <p:txBody>
          <a:bodyPr/>
          <a:lstStyle/>
          <a:p>
            <a:pPr>
              <a:defRPr/>
            </a:pPr>
            <a:fld id="{B74DF666-2EDA-42F8-97B9-8BF26EB6871A}" type="slidenum">
              <a:rPr lang="sv-SE" altLang="sv-SE" smtClean="0"/>
              <a:pPr>
                <a:defRPr/>
              </a:pPr>
              <a:t>11</a:t>
            </a:fld>
            <a:endParaRPr lang="sv-SE" altLang="sv-SE" dirty="0"/>
          </a:p>
        </p:txBody>
      </p:sp>
      <p:sp>
        <p:nvSpPr>
          <p:cNvPr id="3" name="Rektangel 2"/>
          <p:cNvSpPr/>
          <p:nvPr/>
        </p:nvSpPr>
        <p:spPr>
          <a:xfrm>
            <a:off x="5868144" y="6165304"/>
            <a:ext cx="2232248" cy="432048"/>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pic>
        <p:nvPicPr>
          <p:cNvPr id="2" name="Bildobjekt 1" descr="Man med 3 tankebubblor_SVIKT_160706.png"/>
          <p:cNvPicPr>
            <a:picLocks noChangeAspect="1"/>
          </p:cNvPicPr>
          <p:nvPr/>
        </p:nvPicPr>
        <p:blipFill rotWithShape="1">
          <a:blip r:embed="rId3" cstate="email">
            <a:extLst>
              <a:ext uri="{28A0092B-C50C-407E-A947-70E740481C1C}">
                <a14:useLocalDpi xmlns:a14="http://schemas.microsoft.com/office/drawing/2010/main"/>
              </a:ext>
            </a:extLst>
          </a:blip>
          <a:srcRect b="12150"/>
          <a:stretch/>
        </p:blipFill>
        <p:spPr>
          <a:xfrm>
            <a:off x="3059832" y="404664"/>
            <a:ext cx="5410200" cy="6453336"/>
          </a:xfrm>
          <a:prstGeom prst="rect">
            <a:avLst/>
          </a:prstGeom>
        </p:spPr>
      </p:pic>
      <p:pic>
        <p:nvPicPr>
          <p:cNvPr id="9" name="Bildobjekt 8" descr="Vag_gra.pn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076056" y="739304"/>
            <a:ext cx="1202486" cy="1317848"/>
          </a:xfrm>
          <a:prstGeom prst="rect">
            <a:avLst/>
          </a:prstGeom>
          <a:ln>
            <a:noFill/>
          </a:ln>
          <a:effectLst/>
        </p:spPr>
      </p:pic>
    </p:spTree>
    <p:extLst>
      <p:ext uri="{BB962C8B-B14F-4D97-AF65-F5344CB8AC3E}">
        <p14:creationId xmlns:p14="http://schemas.microsoft.com/office/powerpoint/2010/main" val="2254839392"/>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Hjälp ditt hjärta genom att inte röka</a:t>
            </a:r>
          </a:p>
        </p:txBody>
      </p:sp>
      <p:sp>
        <p:nvSpPr>
          <p:cNvPr id="3" name="Platshållare för innehåll 2"/>
          <p:cNvSpPr>
            <a:spLocks noGrp="1"/>
          </p:cNvSpPr>
          <p:nvPr>
            <p:ph idx="1"/>
          </p:nvPr>
        </p:nvSpPr>
        <p:spPr/>
        <p:txBody>
          <a:bodyPr/>
          <a:lstStyle/>
          <a:p>
            <a:pPr marL="0" indent="0">
              <a:buNone/>
            </a:pPr>
            <a:r>
              <a:rPr lang="sv-SE" dirty="0"/>
              <a:t>Rökning försvårar symtomen vid hjärtsvikt</a:t>
            </a:r>
          </a:p>
          <a:p>
            <a:pPr marL="0" indent="0">
              <a:buNone/>
            </a:pPr>
            <a:r>
              <a:rPr lang="sv-SE" b="1" dirty="0">
                <a:solidFill>
                  <a:srgbClr val="CF0540"/>
                </a:solidFill>
              </a:rPr>
              <a:t>Vinster med att sluta röka:</a:t>
            </a:r>
          </a:p>
          <a:p>
            <a:r>
              <a:rPr lang="sv-SE" dirty="0"/>
              <a:t>Blodtryck och puls normaliseras</a:t>
            </a:r>
          </a:p>
          <a:p>
            <a:r>
              <a:rPr lang="sv-SE" dirty="0"/>
              <a:t>Minskar risk för hjärtinfarkt, blodpropp och cancer</a:t>
            </a:r>
          </a:p>
          <a:p>
            <a:r>
              <a:rPr lang="sv-SE" dirty="0"/>
              <a:t>Bättre immunförsvar</a:t>
            </a:r>
          </a:p>
          <a:p>
            <a:pPr marL="0" indent="0">
              <a:spcBef>
                <a:spcPts val="2800"/>
              </a:spcBef>
              <a:buNone/>
              <a:tabLst>
                <a:tab pos="1084263" algn="l"/>
              </a:tabLst>
            </a:pPr>
            <a:r>
              <a:rPr lang="sv-SE" dirty="0"/>
              <a:t>		Få hjälp via Slutarökalinjen eller din vårdcentral</a:t>
            </a:r>
          </a:p>
          <a:p>
            <a:endParaRPr lang="sv-SE" dirty="0"/>
          </a:p>
        </p:txBody>
      </p:sp>
      <p:sp>
        <p:nvSpPr>
          <p:cNvPr id="5" name="Platshållare för bildnummer 4"/>
          <p:cNvSpPr>
            <a:spLocks noGrp="1"/>
          </p:cNvSpPr>
          <p:nvPr>
            <p:ph type="sldNum" sz="quarter" idx="12"/>
          </p:nvPr>
        </p:nvSpPr>
        <p:spPr>
          <a:xfrm>
            <a:off x="6457950" y="6237312"/>
            <a:ext cx="2057400" cy="365125"/>
          </a:xfrm>
        </p:spPr>
        <p:txBody>
          <a:bodyPr/>
          <a:lstStyle/>
          <a:p>
            <a:pPr>
              <a:defRPr/>
            </a:pPr>
            <a:fld id="{B74DF666-2EDA-42F8-97B9-8BF26EB6871A}" type="slidenum">
              <a:rPr lang="sv-SE" altLang="sv-SE" smtClean="0"/>
              <a:pPr>
                <a:defRPr/>
              </a:pPr>
              <a:t>12</a:t>
            </a:fld>
            <a:endParaRPr lang="sv-SE" altLang="sv-SE"/>
          </a:p>
        </p:txBody>
      </p:sp>
      <p:sp>
        <p:nvSpPr>
          <p:cNvPr id="4" name="Höger 3"/>
          <p:cNvSpPr/>
          <p:nvPr/>
        </p:nvSpPr>
        <p:spPr>
          <a:xfrm>
            <a:off x="730176" y="4293096"/>
            <a:ext cx="936104" cy="576064"/>
          </a:xfrm>
          <a:prstGeom prst="rightArrow">
            <a:avLst/>
          </a:prstGeom>
          <a:solidFill>
            <a:srgbClr val="CF054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1321014168"/>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solidFill>
                  <a:schemeClr val="bg1">
                    <a:lumMod val="50000"/>
                  </a:schemeClr>
                </a:solidFill>
              </a:rPr>
              <a:t>Uppgift 2: </a:t>
            </a:r>
            <a:r>
              <a:rPr lang="sv-SE" dirty="0"/>
              <a:t>Sant och falskt om rökning</a:t>
            </a:r>
          </a:p>
        </p:txBody>
      </p:sp>
      <p:sp>
        <p:nvSpPr>
          <p:cNvPr id="5" name="Platshållare för bildnummer 4"/>
          <p:cNvSpPr>
            <a:spLocks noGrp="1"/>
          </p:cNvSpPr>
          <p:nvPr>
            <p:ph type="sldNum" sz="quarter" idx="12"/>
          </p:nvPr>
        </p:nvSpPr>
        <p:spPr>
          <a:xfrm>
            <a:off x="6457950" y="6237312"/>
            <a:ext cx="2057400" cy="365125"/>
          </a:xfrm>
        </p:spPr>
        <p:txBody>
          <a:bodyPr/>
          <a:lstStyle/>
          <a:p>
            <a:pPr>
              <a:defRPr/>
            </a:pPr>
            <a:fld id="{B74DF666-2EDA-42F8-97B9-8BF26EB6871A}" type="slidenum">
              <a:rPr lang="sv-SE" altLang="sv-SE" smtClean="0"/>
              <a:pPr>
                <a:defRPr/>
              </a:pPr>
              <a:t>13</a:t>
            </a:fld>
            <a:endParaRPr lang="sv-SE" altLang="sv-SE" dirty="0"/>
          </a:p>
        </p:txBody>
      </p:sp>
      <p:sp>
        <p:nvSpPr>
          <p:cNvPr id="6" name="Platshållare för innehåll 2"/>
          <p:cNvSpPr txBox="1">
            <a:spLocks/>
          </p:cNvSpPr>
          <p:nvPr/>
        </p:nvSpPr>
        <p:spPr bwMode="auto">
          <a:xfrm>
            <a:off x="673199" y="1628800"/>
            <a:ext cx="6995145" cy="38356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57188" indent="-357188" algn="l" defTabSz="685800" rtl="0" eaLnBrk="0" fontAlgn="base" hangingPunct="0">
              <a:lnSpc>
                <a:spcPct val="110000"/>
              </a:lnSpc>
              <a:spcBef>
                <a:spcPts val="1000"/>
              </a:spcBef>
              <a:spcAft>
                <a:spcPct val="0"/>
              </a:spcAft>
              <a:buFont typeface="Arial" panose="020B0604020202020204" pitchFamily="34" charset="0"/>
              <a:buChar char="•"/>
              <a:defRPr sz="2000" b="0" i="0" kern="1200">
                <a:solidFill>
                  <a:schemeClr val="tx1"/>
                </a:solidFill>
                <a:latin typeface="Verdana"/>
                <a:ea typeface="+mn-ea"/>
                <a:cs typeface="Verdana"/>
              </a:defRPr>
            </a:lvl1pPr>
            <a:lvl2pPr marL="714375" indent="-371475" algn="l" defTabSz="685800" rtl="0" eaLnBrk="0" fontAlgn="base" hangingPunct="0">
              <a:lnSpc>
                <a:spcPct val="110000"/>
              </a:lnSpc>
              <a:spcBef>
                <a:spcPts val="375"/>
              </a:spcBef>
              <a:spcAft>
                <a:spcPct val="0"/>
              </a:spcAft>
              <a:buFont typeface="Arial" panose="020B0604020202020204" pitchFamily="34" charset="0"/>
              <a:buChar char="•"/>
              <a:defRPr sz="1600" b="0" i="0" kern="1200">
                <a:solidFill>
                  <a:schemeClr val="tx1"/>
                </a:solidFill>
                <a:latin typeface="Verdana"/>
                <a:ea typeface="+mn-ea"/>
                <a:cs typeface="Verdana"/>
              </a:defRPr>
            </a:lvl2pPr>
            <a:lvl3pPr marL="857250" indent="-171450" algn="l" defTabSz="685800" rtl="0" eaLnBrk="0" fontAlgn="base" hangingPunct="0">
              <a:lnSpc>
                <a:spcPct val="110000"/>
              </a:lnSpc>
              <a:spcBef>
                <a:spcPts val="375"/>
              </a:spcBef>
              <a:spcAft>
                <a:spcPct val="0"/>
              </a:spcAft>
              <a:buFont typeface="Arial" panose="020B0604020202020204" pitchFamily="34" charset="0"/>
              <a:buChar char="•"/>
              <a:defRPr sz="1400" b="0" i="0" kern="1200">
                <a:solidFill>
                  <a:schemeClr val="tx1"/>
                </a:solidFill>
                <a:latin typeface="Verdana"/>
                <a:ea typeface="+mn-ea"/>
                <a:cs typeface="Verdana"/>
              </a:defRPr>
            </a:lvl3pPr>
            <a:lvl4pPr marL="1200150" indent="-171450" algn="l" defTabSz="685800" rtl="0" eaLnBrk="0" fontAlgn="base" hangingPunct="0">
              <a:lnSpc>
                <a:spcPct val="110000"/>
              </a:lnSpc>
              <a:spcBef>
                <a:spcPts val="375"/>
              </a:spcBef>
              <a:spcAft>
                <a:spcPct val="0"/>
              </a:spcAft>
              <a:buFont typeface="Arial" panose="020B0604020202020204" pitchFamily="34" charset="0"/>
              <a:buChar char="•"/>
              <a:defRPr sz="1300" b="0" i="0" kern="1200">
                <a:solidFill>
                  <a:schemeClr val="tx1"/>
                </a:solidFill>
                <a:latin typeface="Verdana"/>
                <a:ea typeface="+mn-ea"/>
                <a:cs typeface="Verdana"/>
              </a:defRPr>
            </a:lvl4pPr>
            <a:lvl5pPr marL="1543050" indent="-171450" algn="l" defTabSz="685800" rtl="0" eaLnBrk="0" fontAlgn="base" hangingPunct="0">
              <a:lnSpc>
                <a:spcPct val="110000"/>
              </a:lnSpc>
              <a:spcBef>
                <a:spcPts val="375"/>
              </a:spcBef>
              <a:spcAft>
                <a:spcPct val="0"/>
              </a:spcAft>
              <a:buFont typeface="Arial" panose="020B0604020202020204" pitchFamily="34" charset="0"/>
              <a:buChar char="•"/>
              <a:defRPr sz="1300" b="0" i="0" kern="1200">
                <a:solidFill>
                  <a:schemeClr val="tx1"/>
                </a:solidFill>
                <a:latin typeface="Verdana"/>
                <a:ea typeface="+mn-ea"/>
                <a:cs typeface="Verdana"/>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444500" indent="-444500">
              <a:buFont typeface="+mj-lt"/>
              <a:buAutoNum type="arabicPeriod"/>
              <a:tabLst>
                <a:tab pos="7264400" algn="l"/>
              </a:tabLst>
            </a:pPr>
            <a:r>
              <a:rPr lang="sv-SE" sz="1600" dirty="0"/>
              <a:t>20 minuters rökstopp påverkar puls och blodtryck</a:t>
            </a:r>
          </a:p>
          <a:p>
            <a:pPr marL="444500" indent="-444500">
              <a:buFont typeface="+mj-lt"/>
              <a:buAutoNum type="arabicPeriod"/>
              <a:tabLst>
                <a:tab pos="7264400" algn="l"/>
              </a:tabLst>
            </a:pPr>
            <a:r>
              <a:rPr lang="sv-SE" sz="1600" dirty="0"/>
              <a:t>Sluta röka minskar risk för hjärtinfarkt</a:t>
            </a:r>
          </a:p>
          <a:p>
            <a:pPr marL="444500" indent="-444500">
              <a:buFont typeface="+mj-lt"/>
              <a:buAutoNum type="arabicPeriod"/>
              <a:tabLst>
                <a:tab pos="7264400" algn="l"/>
              </a:tabLst>
            </a:pPr>
            <a:r>
              <a:rPr lang="sv-SE" sz="1600" dirty="0"/>
              <a:t>Efter 6 månader är risken för blodpropp oförändrad</a:t>
            </a:r>
          </a:p>
          <a:p>
            <a:pPr marL="444500" indent="-444500">
              <a:buFont typeface="+mj-lt"/>
              <a:buAutoNum type="arabicPeriod"/>
              <a:tabLst>
                <a:tab pos="7264400" algn="l"/>
              </a:tabLst>
            </a:pPr>
            <a:r>
              <a:rPr lang="sv-SE" sz="1600" dirty="0"/>
              <a:t>Livet förlängs för varje cigarett man avstår</a:t>
            </a:r>
          </a:p>
          <a:p>
            <a:pPr marL="444500" indent="-444500">
              <a:buFont typeface="+mj-lt"/>
              <a:buAutoNum type="arabicPeriod"/>
              <a:tabLst>
                <a:tab pos="7264400" algn="l"/>
              </a:tabLst>
            </a:pPr>
            <a:r>
              <a:rPr lang="sv-SE" sz="1600" dirty="0"/>
              <a:t>Redan 24 timmars rökstopp minskar risken för hjärtinfarkt</a:t>
            </a:r>
          </a:p>
          <a:p>
            <a:pPr marL="444500" indent="-444500">
              <a:buFont typeface="+mj-lt"/>
              <a:buAutoNum type="arabicPeriod"/>
              <a:tabLst>
                <a:tab pos="7264400" algn="l"/>
              </a:tabLst>
            </a:pPr>
            <a:r>
              <a:rPr lang="sv-SE" sz="1600" dirty="0"/>
              <a:t>Rökning ökar inte risk för ryggbesvär</a:t>
            </a:r>
          </a:p>
          <a:p>
            <a:pPr marL="444500" indent="-444500">
              <a:buFont typeface="+mj-lt"/>
              <a:buAutoNum type="arabicPeriod"/>
              <a:tabLst>
                <a:tab pos="7264400" algn="l"/>
              </a:tabLst>
            </a:pPr>
            <a:r>
              <a:rPr lang="sv-SE" sz="1600" dirty="0"/>
              <a:t>1–2 års rökstopp halverar risken för hjärtinfarkt jämfört </a:t>
            </a:r>
            <a:br>
              <a:rPr lang="sv-SE" sz="1600" dirty="0"/>
            </a:br>
            <a:r>
              <a:rPr lang="sv-SE" sz="1600" dirty="0"/>
              <a:t>med fortsatt rökning</a:t>
            </a:r>
          </a:p>
          <a:p>
            <a:pPr marL="444500" indent="-444500">
              <a:buFont typeface="+mj-lt"/>
              <a:buAutoNum type="arabicPeriod"/>
              <a:tabLst>
                <a:tab pos="7264400" algn="l"/>
              </a:tabLst>
            </a:pPr>
            <a:r>
              <a:rPr lang="sv-SE" sz="1600" dirty="0"/>
              <a:t>Rökning påverkar inte risken för cancer</a:t>
            </a:r>
          </a:p>
          <a:p>
            <a:pPr marL="444500" indent="-444500">
              <a:buFont typeface="+mj-lt"/>
              <a:buAutoNum type="arabicPeriod"/>
              <a:tabLst>
                <a:tab pos="7264400" algn="l"/>
              </a:tabLst>
            </a:pPr>
            <a:r>
              <a:rPr lang="sv-SE" sz="1600" dirty="0"/>
              <a:t>Efter 1 års rökstopp har immunförsvar blivit bättre</a:t>
            </a:r>
          </a:p>
          <a:p>
            <a:pPr marL="444500" indent="-444500">
              <a:buFont typeface="+mj-lt"/>
              <a:buAutoNum type="arabicPeriod"/>
              <a:tabLst>
                <a:tab pos="7264400" algn="l"/>
              </a:tabLst>
            </a:pPr>
            <a:r>
              <a:rPr lang="sv-SE" sz="1600" dirty="0"/>
              <a:t>Snus ökar risken för hjärtsvikt med 28%</a:t>
            </a:r>
          </a:p>
        </p:txBody>
      </p:sp>
      <p:sp>
        <p:nvSpPr>
          <p:cNvPr id="7" name="Platshållare för innehåll 2"/>
          <p:cNvSpPr txBox="1">
            <a:spLocks/>
          </p:cNvSpPr>
          <p:nvPr/>
        </p:nvSpPr>
        <p:spPr bwMode="auto">
          <a:xfrm>
            <a:off x="7570391" y="1628800"/>
            <a:ext cx="890041" cy="40714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57188" indent="-357188" algn="l" defTabSz="685800" rtl="0" eaLnBrk="0" fontAlgn="base" hangingPunct="0">
              <a:lnSpc>
                <a:spcPct val="110000"/>
              </a:lnSpc>
              <a:spcBef>
                <a:spcPts val="1000"/>
              </a:spcBef>
              <a:spcAft>
                <a:spcPct val="0"/>
              </a:spcAft>
              <a:buFont typeface="Arial" panose="020B0604020202020204" pitchFamily="34" charset="0"/>
              <a:buChar char="•"/>
              <a:defRPr sz="2000" b="0" i="0" kern="1200">
                <a:solidFill>
                  <a:schemeClr val="tx1"/>
                </a:solidFill>
                <a:latin typeface="Verdana"/>
                <a:ea typeface="+mn-ea"/>
                <a:cs typeface="Verdana"/>
              </a:defRPr>
            </a:lvl1pPr>
            <a:lvl2pPr marL="714375" indent="-371475" algn="l" defTabSz="685800" rtl="0" eaLnBrk="0" fontAlgn="base" hangingPunct="0">
              <a:lnSpc>
                <a:spcPct val="110000"/>
              </a:lnSpc>
              <a:spcBef>
                <a:spcPts val="375"/>
              </a:spcBef>
              <a:spcAft>
                <a:spcPct val="0"/>
              </a:spcAft>
              <a:buFont typeface="Arial" panose="020B0604020202020204" pitchFamily="34" charset="0"/>
              <a:buChar char="•"/>
              <a:defRPr sz="1600" b="0" i="0" kern="1200">
                <a:solidFill>
                  <a:schemeClr val="tx1"/>
                </a:solidFill>
                <a:latin typeface="Verdana"/>
                <a:ea typeface="+mn-ea"/>
                <a:cs typeface="Verdana"/>
              </a:defRPr>
            </a:lvl2pPr>
            <a:lvl3pPr marL="857250" indent="-171450" algn="l" defTabSz="685800" rtl="0" eaLnBrk="0" fontAlgn="base" hangingPunct="0">
              <a:lnSpc>
                <a:spcPct val="110000"/>
              </a:lnSpc>
              <a:spcBef>
                <a:spcPts val="375"/>
              </a:spcBef>
              <a:spcAft>
                <a:spcPct val="0"/>
              </a:spcAft>
              <a:buFont typeface="Arial" panose="020B0604020202020204" pitchFamily="34" charset="0"/>
              <a:buChar char="•"/>
              <a:defRPr sz="1400" b="0" i="0" kern="1200">
                <a:solidFill>
                  <a:schemeClr val="tx1"/>
                </a:solidFill>
                <a:latin typeface="Verdana"/>
                <a:ea typeface="+mn-ea"/>
                <a:cs typeface="Verdana"/>
              </a:defRPr>
            </a:lvl3pPr>
            <a:lvl4pPr marL="1200150" indent="-171450" algn="l" defTabSz="685800" rtl="0" eaLnBrk="0" fontAlgn="base" hangingPunct="0">
              <a:lnSpc>
                <a:spcPct val="110000"/>
              </a:lnSpc>
              <a:spcBef>
                <a:spcPts val="375"/>
              </a:spcBef>
              <a:spcAft>
                <a:spcPct val="0"/>
              </a:spcAft>
              <a:buFont typeface="Arial" panose="020B0604020202020204" pitchFamily="34" charset="0"/>
              <a:buChar char="•"/>
              <a:defRPr sz="1300" b="0" i="0" kern="1200">
                <a:solidFill>
                  <a:schemeClr val="tx1"/>
                </a:solidFill>
                <a:latin typeface="Verdana"/>
                <a:ea typeface="+mn-ea"/>
                <a:cs typeface="Verdana"/>
              </a:defRPr>
            </a:lvl4pPr>
            <a:lvl5pPr marL="1543050" indent="-171450" algn="l" defTabSz="685800" rtl="0" eaLnBrk="0" fontAlgn="base" hangingPunct="0">
              <a:lnSpc>
                <a:spcPct val="110000"/>
              </a:lnSpc>
              <a:spcBef>
                <a:spcPts val="375"/>
              </a:spcBef>
              <a:spcAft>
                <a:spcPct val="0"/>
              </a:spcAft>
              <a:buFont typeface="Arial" panose="020B0604020202020204" pitchFamily="34" charset="0"/>
              <a:buChar char="•"/>
              <a:defRPr sz="1300" b="0" i="0" kern="1200">
                <a:solidFill>
                  <a:schemeClr val="tx1"/>
                </a:solidFill>
                <a:latin typeface="Verdana"/>
                <a:ea typeface="+mn-ea"/>
                <a:cs typeface="Verdana"/>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tabLst>
                <a:tab pos="7264400" algn="l"/>
              </a:tabLst>
            </a:pPr>
            <a:r>
              <a:rPr lang="sv-SE" sz="1600" b="1" dirty="0">
                <a:solidFill>
                  <a:srgbClr val="008000"/>
                </a:solidFill>
              </a:rPr>
              <a:t>Sant</a:t>
            </a:r>
          </a:p>
          <a:p>
            <a:pPr marL="0" indent="0">
              <a:buNone/>
              <a:tabLst>
                <a:tab pos="7264400" algn="l"/>
              </a:tabLst>
            </a:pPr>
            <a:r>
              <a:rPr lang="sv-SE" sz="1600" b="1" dirty="0">
                <a:solidFill>
                  <a:srgbClr val="008000"/>
                </a:solidFill>
              </a:rPr>
              <a:t>Sant</a:t>
            </a:r>
          </a:p>
          <a:p>
            <a:pPr marL="0" indent="0">
              <a:buNone/>
              <a:tabLst>
                <a:tab pos="7264400" algn="l"/>
              </a:tabLst>
            </a:pPr>
            <a:r>
              <a:rPr lang="sv-SE" sz="1600" b="1" dirty="0">
                <a:solidFill>
                  <a:srgbClr val="CF0540"/>
                </a:solidFill>
              </a:rPr>
              <a:t>Falskt</a:t>
            </a:r>
          </a:p>
          <a:p>
            <a:pPr marL="0" indent="0">
              <a:buNone/>
              <a:tabLst>
                <a:tab pos="7264400" algn="l"/>
              </a:tabLst>
            </a:pPr>
            <a:r>
              <a:rPr lang="sv-SE" sz="1600" b="1" dirty="0">
                <a:solidFill>
                  <a:srgbClr val="008000"/>
                </a:solidFill>
              </a:rPr>
              <a:t>Sant</a:t>
            </a:r>
          </a:p>
          <a:p>
            <a:pPr marL="0" indent="0">
              <a:buNone/>
              <a:tabLst>
                <a:tab pos="7264400" algn="l"/>
              </a:tabLst>
            </a:pPr>
            <a:r>
              <a:rPr lang="sv-SE" sz="1600" b="1" dirty="0">
                <a:solidFill>
                  <a:srgbClr val="008000"/>
                </a:solidFill>
              </a:rPr>
              <a:t>Sant</a:t>
            </a:r>
          </a:p>
          <a:p>
            <a:pPr marL="0" indent="0">
              <a:buNone/>
              <a:tabLst>
                <a:tab pos="7264400" algn="l"/>
              </a:tabLst>
            </a:pPr>
            <a:r>
              <a:rPr lang="sv-SE" sz="1600" b="1" dirty="0">
                <a:solidFill>
                  <a:srgbClr val="CF0540"/>
                </a:solidFill>
              </a:rPr>
              <a:t>Falskt</a:t>
            </a:r>
          </a:p>
          <a:p>
            <a:pPr marL="0" indent="0">
              <a:buNone/>
              <a:tabLst>
                <a:tab pos="7264400" algn="l"/>
              </a:tabLst>
            </a:pPr>
            <a:r>
              <a:rPr lang="sv-SE" sz="1600" b="1" dirty="0">
                <a:solidFill>
                  <a:srgbClr val="008000"/>
                </a:solidFill>
              </a:rPr>
              <a:t>Sant</a:t>
            </a:r>
          </a:p>
          <a:p>
            <a:pPr marL="0" indent="0">
              <a:spcBef>
                <a:spcPts val="3000"/>
              </a:spcBef>
              <a:buNone/>
              <a:tabLst>
                <a:tab pos="7264400" algn="l"/>
              </a:tabLst>
            </a:pPr>
            <a:r>
              <a:rPr lang="sv-SE" sz="1600" b="1" dirty="0">
                <a:solidFill>
                  <a:srgbClr val="CF0540"/>
                </a:solidFill>
              </a:rPr>
              <a:t>Falsk</a:t>
            </a:r>
          </a:p>
          <a:p>
            <a:pPr marL="0" indent="0">
              <a:buNone/>
              <a:tabLst>
                <a:tab pos="7264400" algn="l"/>
              </a:tabLst>
            </a:pPr>
            <a:r>
              <a:rPr lang="sv-SE" sz="1600" b="1" dirty="0">
                <a:solidFill>
                  <a:srgbClr val="008000"/>
                </a:solidFill>
              </a:rPr>
              <a:t>Sant</a:t>
            </a:r>
          </a:p>
          <a:p>
            <a:pPr marL="0" indent="0">
              <a:buNone/>
              <a:tabLst>
                <a:tab pos="7264400" algn="l"/>
              </a:tabLst>
            </a:pPr>
            <a:r>
              <a:rPr lang="sv-SE" sz="1600" b="1" dirty="0">
                <a:solidFill>
                  <a:srgbClr val="008000"/>
                </a:solidFill>
              </a:rPr>
              <a:t>Sant</a:t>
            </a:r>
          </a:p>
          <a:p>
            <a:pPr marL="0" indent="0">
              <a:buNone/>
              <a:tabLst>
                <a:tab pos="7264400" algn="l"/>
              </a:tabLst>
            </a:pPr>
            <a:endParaRPr lang="sv-SE" sz="1600" b="1" dirty="0">
              <a:solidFill>
                <a:srgbClr val="FF0000"/>
              </a:solidFill>
            </a:endParaRPr>
          </a:p>
        </p:txBody>
      </p:sp>
    </p:spTree>
    <p:extLst>
      <p:ext uri="{BB962C8B-B14F-4D97-AF65-F5344CB8AC3E}">
        <p14:creationId xmlns:p14="http://schemas.microsoft.com/office/powerpoint/2010/main" val="1720015183"/>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fade">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fade">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fade">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fade">
                                      <p:cBhvr>
                                        <p:cTn id="52" dur="50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Om kroppen samlar vätska</a:t>
            </a:r>
          </a:p>
        </p:txBody>
      </p:sp>
      <p:sp>
        <p:nvSpPr>
          <p:cNvPr id="3" name="Platshållare för innehåll 2"/>
          <p:cNvSpPr>
            <a:spLocks noGrp="1"/>
          </p:cNvSpPr>
          <p:nvPr>
            <p:ph idx="1"/>
          </p:nvPr>
        </p:nvSpPr>
        <p:spPr/>
        <p:txBody>
          <a:bodyPr/>
          <a:lstStyle/>
          <a:p>
            <a:r>
              <a:rPr lang="sv-SE" dirty="0"/>
              <a:t>Hjärtsvikt kan orsaka vätskeansamling i kroppen</a:t>
            </a:r>
          </a:p>
          <a:p>
            <a:r>
              <a:rPr lang="sv-SE" dirty="0"/>
              <a:t>Vätska i kroppen gör att hjärtat får arbeta hårdare</a:t>
            </a:r>
          </a:p>
          <a:p>
            <a:pPr marL="0" indent="0">
              <a:buNone/>
            </a:pPr>
            <a:endParaRPr lang="sv-SE" dirty="0"/>
          </a:p>
          <a:p>
            <a:pPr marL="0" indent="0">
              <a:buNone/>
            </a:pPr>
            <a:r>
              <a:rPr lang="sv-SE" b="1" dirty="0">
                <a:solidFill>
                  <a:srgbClr val="CF0540"/>
                </a:solidFill>
              </a:rPr>
              <a:t>Tecken på vätska:</a:t>
            </a:r>
          </a:p>
          <a:p>
            <a:r>
              <a:rPr lang="sv-SE" dirty="0"/>
              <a:t>Viktuppgång på kort tid</a:t>
            </a:r>
          </a:p>
          <a:p>
            <a:r>
              <a:rPr lang="sv-SE" dirty="0"/>
              <a:t>Ökad svullnad i ben och buk</a:t>
            </a:r>
          </a:p>
          <a:p>
            <a:r>
              <a:rPr lang="sv-SE" dirty="0"/>
              <a:t>Ökad andfåddhet</a:t>
            </a:r>
          </a:p>
          <a:p>
            <a:pPr marL="0" indent="0">
              <a:buNone/>
            </a:pPr>
            <a:endParaRPr lang="sv-SE" dirty="0"/>
          </a:p>
          <a:p>
            <a:pPr marL="0" indent="0">
              <a:buNone/>
            </a:pPr>
            <a:endParaRPr lang="sv-SE" dirty="0"/>
          </a:p>
          <a:p>
            <a:pPr marL="0" indent="0">
              <a:buNone/>
            </a:pPr>
            <a:endParaRPr lang="sv-SE" dirty="0"/>
          </a:p>
        </p:txBody>
      </p:sp>
      <p:sp>
        <p:nvSpPr>
          <p:cNvPr id="5" name="Platshållare för bildnummer 4"/>
          <p:cNvSpPr>
            <a:spLocks noGrp="1"/>
          </p:cNvSpPr>
          <p:nvPr>
            <p:ph type="sldNum" sz="quarter" idx="12"/>
          </p:nvPr>
        </p:nvSpPr>
        <p:spPr>
          <a:xfrm>
            <a:off x="6457950" y="6237312"/>
            <a:ext cx="2057400" cy="365125"/>
          </a:xfrm>
        </p:spPr>
        <p:txBody>
          <a:bodyPr/>
          <a:lstStyle/>
          <a:p>
            <a:pPr>
              <a:defRPr/>
            </a:pPr>
            <a:fld id="{B74DF666-2EDA-42F8-97B9-8BF26EB6871A}" type="slidenum">
              <a:rPr lang="sv-SE" altLang="sv-SE" smtClean="0"/>
              <a:pPr>
                <a:defRPr/>
              </a:pPr>
              <a:t>14</a:t>
            </a:fld>
            <a:endParaRPr lang="sv-SE" altLang="sv-SE" dirty="0"/>
          </a:p>
        </p:txBody>
      </p:sp>
    </p:spTree>
    <p:extLst>
      <p:ext uri="{BB962C8B-B14F-4D97-AF65-F5344CB8AC3E}">
        <p14:creationId xmlns:p14="http://schemas.microsoft.com/office/powerpoint/2010/main" val="2100809590"/>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Väg dig varje dag</a:t>
            </a:r>
          </a:p>
        </p:txBody>
      </p:sp>
      <p:sp>
        <p:nvSpPr>
          <p:cNvPr id="3" name="Platshållare för innehåll 2"/>
          <p:cNvSpPr>
            <a:spLocks noGrp="1"/>
          </p:cNvSpPr>
          <p:nvPr>
            <p:ph idx="1"/>
          </p:nvPr>
        </p:nvSpPr>
        <p:spPr>
          <a:xfrm>
            <a:off x="628650" y="1825625"/>
            <a:ext cx="8695878" cy="4351338"/>
          </a:xfrm>
        </p:spPr>
        <p:txBody>
          <a:bodyPr/>
          <a:lstStyle/>
          <a:p>
            <a:r>
              <a:rPr lang="sv-SE" dirty="0"/>
              <a:t>När du går upp</a:t>
            </a:r>
          </a:p>
          <a:p>
            <a:r>
              <a:rPr lang="sv-SE" dirty="0"/>
              <a:t>Utan kläder</a:t>
            </a:r>
          </a:p>
          <a:p>
            <a:r>
              <a:rPr lang="sv-SE" dirty="0"/>
              <a:t>Efter du kissat</a:t>
            </a:r>
          </a:p>
          <a:p>
            <a:r>
              <a:rPr lang="sv-SE" dirty="0"/>
              <a:t>Före frukosten</a:t>
            </a:r>
          </a:p>
          <a:p>
            <a:endParaRPr lang="sv-SE" dirty="0"/>
          </a:p>
          <a:p>
            <a:pPr marL="1168400" indent="-1168400">
              <a:buNone/>
            </a:pPr>
            <a:r>
              <a:rPr lang="sv-SE" dirty="0"/>
              <a:t>	Går du upp mer än 2 kilo på 3 dagar </a:t>
            </a:r>
          </a:p>
          <a:p>
            <a:pPr marL="0" indent="0">
              <a:buNone/>
              <a:tabLst>
                <a:tab pos="1079500" algn="l"/>
              </a:tabLst>
            </a:pPr>
            <a:r>
              <a:rPr lang="sv-SE" dirty="0"/>
              <a:t>– sätt in behandling eller kontakta läkare/sjuksköterska</a:t>
            </a:r>
          </a:p>
        </p:txBody>
      </p:sp>
      <p:sp>
        <p:nvSpPr>
          <p:cNvPr id="5" name="Platshållare för bildnummer 4"/>
          <p:cNvSpPr>
            <a:spLocks noGrp="1"/>
          </p:cNvSpPr>
          <p:nvPr>
            <p:ph type="sldNum" sz="quarter" idx="12"/>
          </p:nvPr>
        </p:nvSpPr>
        <p:spPr>
          <a:xfrm>
            <a:off x="6457950" y="6237312"/>
            <a:ext cx="2057400" cy="365125"/>
          </a:xfrm>
        </p:spPr>
        <p:txBody>
          <a:bodyPr/>
          <a:lstStyle/>
          <a:p>
            <a:pPr>
              <a:defRPr/>
            </a:pPr>
            <a:fld id="{B74DF666-2EDA-42F8-97B9-8BF26EB6871A}" type="slidenum">
              <a:rPr lang="sv-SE" altLang="sv-SE" smtClean="0"/>
              <a:pPr>
                <a:defRPr/>
              </a:pPr>
              <a:t>15</a:t>
            </a:fld>
            <a:endParaRPr lang="sv-SE" altLang="sv-SE" dirty="0"/>
          </a:p>
        </p:txBody>
      </p:sp>
      <p:sp>
        <p:nvSpPr>
          <p:cNvPr id="6" name="Höger 5"/>
          <p:cNvSpPr/>
          <p:nvPr/>
        </p:nvSpPr>
        <p:spPr>
          <a:xfrm>
            <a:off x="730176" y="4072880"/>
            <a:ext cx="936104" cy="576064"/>
          </a:xfrm>
          <a:prstGeom prst="rightArrow">
            <a:avLst/>
          </a:prstGeom>
          <a:solidFill>
            <a:srgbClr val="CF054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pic>
        <p:nvPicPr>
          <p:cNvPr id="7" name="Bildobjekt 6" descr="Vag_gra.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436096" y="692696"/>
            <a:ext cx="1890584" cy="207196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735771106"/>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Läkare kan förskriva vätskerestriktion</a:t>
            </a:r>
          </a:p>
        </p:txBody>
      </p:sp>
      <p:sp>
        <p:nvSpPr>
          <p:cNvPr id="3" name="Platshållare för innehåll 2"/>
          <p:cNvSpPr>
            <a:spLocks noGrp="1"/>
          </p:cNvSpPr>
          <p:nvPr>
            <p:ph idx="1"/>
          </p:nvPr>
        </p:nvSpPr>
        <p:spPr/>
        <p:txBody>
          <a:bodyPr/>
          <a:lstStyle/>
          <a:p>
            <a:pPr marL="0" indent="0">
              <a:buNone/>
            </a:pPr>
            <a:r>
              <a:rPr lang="sv-SE" dirty="0"/>
              <a:t>Läkare kan begränsa mängden vätska du får dricka under ett dygn till 1,5 eller 2 liter.</a:t>
            </a:r>
          </a:p>
          <a:p>
            <a:pPr marL="0" indent="0">
              <a:buNone/>
            </a:pPr>
            <a:r>
              <a:rPr lang="sv-SE" dirty="0"/>
              <a:t>Vätska är allt som flyter eller rinner, utöver dryck även:</a:t>
            </a:r>
          </a:p>
          <a:p>
            <a:pPr>
              <a:lnSpc>
                <a:spcPct val="100000"/>
              </a:lnSpc>
            </a:pPr>
            <a:r>
              <a:rPr lang="sv-SE" dirty="0"/>
              <a:t>Yoghurt, soppa och glass</a:t>
            </a:r>
          </a:p>
          <a:p>
            <a:pPr marL="0" indent="0">
              <a:spcBef>
                <a:spcPts val="2800"/>
              </a:spcBef>
              <a:buNone/>
            </a:pPr>
            <a:r>
              <a:rPr lang="sv-SE" b="1" dirty="0">
                <a:solidFill>
                  <a:srgbClr val="CF0540"/>
                </a:solidFill>
              </a:rPr>
              <a:t>TIPS! </a:t>
            </a:r>
            <a:r>
              <a:rPr lang="sv-SE" dirty="0"/>
              <a:t>Fyll en PET-flaska på morgonen med mängden </a:t>
            </a:r>
            <a:br>
              <a:rPr lang="sv-SE" dirty="0"/>
            </a:br>
            <a:r>
              <a:rPr lang="sv-SE" dirty="0"/>
              <a:t>du får dricka. Häll sedan ut motsvarande mängd som </a:t>
            </a:r>
            <a:br>
              <a:rPr lang="sv-SE" dirty="0"/>
            </a:br>
            <a:r>
              <a:rPr lang="sv-SE" dirty="0"/>
              <a:t>du dricker. Nu ser du lätt hur mycket vätska som du får dricka/äta resten av dygnet.</a:t>
            </a:r>
          </a:p>
        </p:txBody>
      </p:sp>
      <p:sp>
        <p:nvSpPr>
          <p:cNvPr id="5" name="Platshållare för bildnummer 4"/>
          <p:cNvSpPr>
            <a:spLocks noGrp="1"/>
          </p:cNvSpPr>
          <p:nvPr>
            <p:ph type="sldNum" sz="quarter" idx="12"/>
          </p:nvPr>
        </p:nvSpPr>
        <p:spPr>
          <a:xfrm>
            <a:off x="6457950" y="6237312"/>
            <a:ext cx="2057400" cy="365125"/>
          </a:xfrm>
        </p:spPr>
        <p:txBody>
          <a:bodyPr/>
          <a:lstStyle/>
          <a:p>
            <a:pPr>
              <a:defRPr/>
            </a:pPr>
            <a:fld id="{B74DF666-2EDA-42F8-97B9-8BF26EB6871A}" type="slidenum">
              <a:rPr lang="sv-SE" altLang="sv-SE" smtClean="0"/>
              <a:pPr>
                <a:defRPr/>
              </a:pPr>
              <a:t>16</a:t>
            </a:fld>
            <a:endParaRPr lang="sv-SE" altLang="sv-SE" dirty="0"/>
          </a:p>
        </p:txBody>
      </p:sp>
      <p:pic>
        <p:nvPicPr>
          <p:cNvPr id="4" name="Bildobjekt 3" descr="garrafas-de-plastico_72854.jpg"/>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7956376" y="4005064"/>
            <a:ext cx="580168" cy="1780158"/>
          </a:xfrm>
          <a:prstGeom prst="rect">
            <a:avLst/>
          </a:prstGeom>
        </p:spPr>
      </p:pic>
    </p:spTree>
    <p:extLst>
      <p:ext uri="{BB962C8B-B14F-4D97-AF65-F5344CB8AC3E}">
        <p14:creationId xmlns:p14="http://schemas.microsoft.com/office/powerpoint/2010/main" val="4101459418"/>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Vikt hörn 12"/>
          <p:cNvSpPr/>
          <p:nvPr/>
        </p:nvSpPr>
        <p:spPr>
          <a:xfrm rot="1115698">
            <a:off x="3586647" y="1916832"/>
            <a:ext cx="2746730" cy="3753864"/>
          </a:xfrm>
          <a:prstGeom prst="foldedCorner">
            <a:avLst/>
          </a:prstGeom>
          <a:solidFill>
            <a:schemeClr val="bg1"/>
          </a:solidFill>
          <a:ln>
            <a:solidFill>
              <a:schemeClr val="bg1">
                <a:lumMod val="65000"/>
              </a:schemeClr>
            </a:solid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p:txBody>
          <a:bodyPr/>
          <a:lstStyle/>
          <a:p>
            <a:r>
              <a:rPr lang="sv-SE" b="1" dirty="0">
                <a:solidFill>
                  <a:schemeClr val="bg1">
                    <a:lumMod val="50000"/>
                  </a:schemeClr>
                </a:solidFill>
              </a:rPr>
              <a:t>Uppgift 3:</a:t>
            </a:r>
            <a:r>
              <a:rPr lang="sv-SE" dirty="0"/>
              <a:t> Karl får goda råd</a:t>
            </a:r>
          </a:p>
        </p:txBody>
      </p:sp>
      <p:sp>
        <p:nvSpPr>
          <p:cNvPr id="5" name="Platshållare för bildnummer 4"/>
          <p:cNvSpPr>
            <a:spLocks noGrp="1"/>
          </p:cNvSpPr>
          <p:nvPr>
            <p:ph type="sldNum" sz="quarter" idx="12"/>
          </p:nvPr>
        </p:nvSpPr>
        <p:spPr>
          <a:xfrm>
            <a:off x="6457950" y="6237312"/>
            <a:ext cx="2057400" cy="365125"/>
          </a:xfrm>
        </p:spPr>
        <p:txBody>
          <a:bodyPr/>
          <a:lstStyle/>
          <a:p>
            <a:pPr>
              <a:defRPr/>
            </a:pPr>
            <a:fld id="{B74DF666-2EDA-42F8-97B9-8BF26EB6871A}" type="slidenum">
              <a:rPr lang="sv-SE" altLang="sv-SE" smtClean="0"/>
              <a:pPr>
                <a:defRPr/>
              </a:pPr>
              <a:t>17</a:t>
            </a:fld>
            <a:endParaRPr lang="sv-SE" altLang="sv-SE" dirty="0"/>
          </a:p>
        </p:txBody>
      </p:sp>
      <p:cxnSp>
        <p:nvCxnSpPr>
          <p:cNvPr id="6" name="Rak 5"/>
          <p:cNvCxnSpPr/>
          <p:nvPr/>
        </p:nvCxnSpPr>
        <p:spPr>
          <a:xfrm rot="1115698">
            <a:off x="4382613" y="2456437"/>
            <a:ext cx="2105826" cy="0"/>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cxnSp>
        <p:nvCxnSpPr>
          <p:cNvPr id="7" name="Rak 6"/>
          <p:cNvCxnSpPr/>
          <p:nvPr/>
        </p:nvCxnSpPr>
        <p:spPr>
          <a:xfrm rot="1115698">
            <a:off x="4252166" y="2844163"/>
            <a:ext cx="2105826" cy="0"/>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cxnSp>
        <p:nvCxnSpPr>
          <p:cNvPr id="8" name="Rak 7"/>
          <p:cNvCxnSpPr/>
          <p:nvPr/>
        </p:nvCxnSpPr>
        <p:spPr>
          <a:xfrm rot="1115698">
            <a:off x="4121720" y="3231890"/>
            <a:ext cx="2105826" cy="0"/>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cxnSp>
        <p:nvCxnSpPr>
          <p:cNvPr id="9" name="Rak 8"/>
          <p:cNvCxnSpPr/>
          <p:nvPr/>
        </p:nvCxnSpPr>
        <p:spPr>
          <a:xfrm rot="1115698">
            <a:off x="3991273" y="3619617"/>
            <a:ext cx="2105826" cy="0"/>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cxnSp>
        <p:nvCxnSpPr>
          <p:cNvPr id="10" name="Rak 9"/>
          <p:cNvCxnSpPr/>
          <p:nvPr/>
        </p:nvCxnSpPr>
        <p:spPr>
          <a:xfrm rot="1115698">
            <a:off x="3860827" y="4007342"/>
            <a:ext cx="2105826" cy="0"/>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cxnSp>
        <p:nvCxnSpPr>
          <p:cNvPr id="11" name="Rak 10"/>
          <p:cNvCxnSpPr/>
          <p:nvPr/>
        </p:nvCxnSpPr>
        <p:spPr>
          <a:xfrm rot="1115698">
            <a:off x="3730380" y="4395069"/>
            <a:ext cx="2105826" cy="0"/>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cxnSp>
        <p:nvCxnSpPr>
          <p:cNvPr id="12" name="Rak 11"/>
          <p:cNvCxnSpPr/>
          <p:nvPr/>
        </p:nvCxnSpPr>
        <p:spPr>
          <a:xfrm rot="1115698">
            <a:off x="3599934" y="4782795"/>
            <a:ext cx="2105826" cy="0"/>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59302675"/>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Håll dig frisk!</a:t>
            </a:r>
          </a:p>
        </p:txBody>
      </p:sp>
      <p:sp>
        <p:nvSpPr>
          <p:cNvPr id="3" name="Platshållare för innehåll 2"/>
          <p:cNvSpPr>
            <a:spLocks noGrp="1"/>
          </p:cNvSpPr>
          <p:nvPr>
            <p:ph idx="1"/>
          </p:nvPr>
        </p:nvSpPr>
        <p:spPr/>
        <p:txBody>
          <a:bodyPr/>
          <a:lstStyle/>
          <a:p>
            <a:pPr marL="0" indent="0">
              <a:buNone/>
            </a:pPr>
            <a:r>
              <a:rPr lang="sv-SE" b="1" dirty="0">
                <a:solidFill>
                  <a:srgbClr val="CF0540"/>
                </a:solidFill>
              </a:rPr>
              <a:t>Vaccinera dig mot:</a:t>
            </a:r>
          </a:p>
          <a:p>
            <a:r>
              <a:rPr lang="sv-SE" dirty="0"/>
              <a:t>Influensa</a:t>
            </a:r>
          </a:p>
          <a:p>
            <a:r>
              <a:rPr lang="sv-SE" dirty="0"/>
              <a:t>Pneumokocker (förebygger lunginflammation)</a:t>
            </a:r>
          </a:p>
          <a:p>
            <a:endParaRPr lang="sv-SE" dirty="0"/>
          </a:p>
          <a:p>
            <a:pPr marL="0" indent="0">
              <a:buNone/>
            </a:pPr>
            <a:r>
              <a:rPr lang="sv-SE" b="1" dirty="0">
                <a:solidFill>
                  <a:srgbClr val="CF0540"/>
                </a:solidFill>
              </a:rPr>
              <a:t>God daglig hygien:</a:t>
            </a:r>
          </a:p>
          <a:p>
            <a:r>
              <a:rPr lang="sv-SE" dirty="0"/>
              <a:t>Tvätta händerna ofta</a:t>
            </a:r>
          </a:p>
          <a:p>
            <a:r>
              <a:rPr lang="sv-SE" dirty="0"/>
              <a:t>Byt handdukar och vädra ofta</a:t>
            </a:r>
          </a:p>
          <a:p>
            <a:r>
              <a:rPr lang="sv-SE" dirty="0"/>
              <a:t>Undvik förkylda personer </a:t>
            </a:r>
          </a:p>
        </p:txBody>
      </p:sp>
      <p:sp>
        <p:nvSpPr>
          <p:cNvPr id="5" name="Platshållare för bildnummer 4"/>
          <p:cNvSpPr>
            <a:spLocks noGrp="1"/>
          </p:cNvSpPr>
          <p:nvPr>
            <p:ph type="sldNum" sz="quarter" idx="12"/>
          </p:nvPr>
        </p:nvSpPr>
        <p:spPr>
          <a:xfrm>
            <a:off x="6457950" y="6237312"/>
            <a:ext cx="2057400" cy="365125"/>
          </a:xfrm>
        </p:spPr>
        <p:txBody>
          <a:bodyPr/>
          <a:lstStyle/>
          <a:p>
            <a:pPr>
              <a:defRPr/>
            </a:pPr>
            <a:fld id="{B74DF666-2EDA-42F8-97B9-8BF26EB6871A}" type="slidenum">
              <a:rPr lang="sv-SE" altLang="sv-SE" smtClean="0"/>
              <a:pPr>
                <a:defRPr/>
              </a:pPr>
              <a:t>18</a:t>
            </a:fld>
            <a:endParaRPr lang="sv-SE" altLang="sv-SE" dirty="0"/>
          </a:p>
        </p:txBody>
      </p:sp>
      <p:pic>
        <p:nvPicPr>
          <p:cNvPr id="4" name="Bildobjekt 3" descr="4246352-happy.jpg"/>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3347864" y="476672"/>
            <a:ext cx="1105248" cy="1012396"/>
          </a:xfrm>
          <a:prstGeom prst="rect">
            <a:avLst/>
          </a:prstGeom>
        </p:spPr>
      </p:pic>
    </p:spTree>
    <p:extLst>
      <p:ext uri="{BB962C8B-B14F-4D97-AF65-F5344CB8AC3E}">
        <p14:creationId xmlns:p14="http://schemas.microsoft.com/office/powerpoint/2010/main" val="3172622781"/>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När orken inte räcker</a:t>
            </a:r>
          </a:p>
        </p:txBody>
      </p:sp>
      <p:sp>
        <p:nvSpPr>
          <p:cNvPr id="3" name="Platshållare för innehåll 2"/>
          <p:cNvSpPr>
            <a:spLocks noGrp="1"/>
          </p:cNvSpPr>
          <p:nvPr>
            <p:ph idx="1"/>
          </p:nvPr>
        </p:nvSpPr>
        <p:spPr>
          <a:xfrm>
            <a:off x="628650" y="1825625"/>
            <a:ext cx="7886700" cy="1819399"/>
          </a:xfrm>
        </p:spPr>
        <p:txBody>
          <a:bodyPr/>
          <a:lstStyle/>
          <a:p>
            <a:pPr marL="0" indent="0">
              <a:buNone/>
            </a:pPr>
            <a:r>
              <a:rPr lang="sv-SE" b="1" dirty="0">
                <a:solidFill>
                  <a:srgbClr val="CF0540"/>
                </a:solidFill>
              </a:rPr>
              <a:t>En arbetsterapeut kan hjälpa dig med:</a:t>
            </a:r>
          </a:p>
          <a:p>
            <a:pPr marL="371475" lvl="1"/>
            <a:r>
              <a:rPr lang="sv-SE" sz="2000" dirty="0"/>
              <a:t>Energibesparande åtgärder</a:t>
            </a:r>
          </a:p>
          <a:p>
            <a:pPr marL="371475" lvl="1"/>
            <a:r>
              <a:rPr lang="sv-SE" sz="2000" dirty="0"/>
              <a:t>Hjälpmedel</a:t>
            </a:r>
          </a:p>
          <a:p>
            <a:pPr marL="371475" lvl="1"/>
            <a:r>
              <a:rPr lang="sv-SE" sz="2000" dirty="0"/>
              <a:t>Bostadsanpassning</a:t>
            </a:r>
          </a:p>
          <a:p>
            <a:endParaRPr lang="sv-SE" dirty="0"/>
          </a:p>
        </p:txBody>
      </p:sp>
      <p:sp>
        <p:nvSpPr>
          <p:cNvPr id="5" name="Streckad höger 4"/>
          <p:cNvSpPr/>
          <p:nvPr/>
        </p:nvSpPr>
        <p:spPr>
          <a:xfrm rot="16200000">
            <a:off x="468075" y="4004533"/>
            <a:ext cx="1239086" cy="808100"/>
          </a:xfrm>
          <a:prstGeom prst="stripedRightArrow">
            <a:avLst/>
          </a:prstGeom>
          <a:solidFill>
            <a:srgbClr val="CF054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6" name="Platshållare för innehåll 2"/>
          <p:cNvSpPr txBox="1">
            <a:spLocks/>
          </p:cNvSpPr>
          <p:nvPr/>
        </p:nvSpPr>
        <p:spPr bwMode="auto">
          <a:xfrm>
            <a:off x="1619672" y="3933056"/>
            <a:ext cx="7056784" cy="18193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57188" indent="-357188" algn="l" defTabSz="685800" rtl="0" eaLnBrk="0" fontAlgn="base" hangingPunct="0">
              <a:lnSpc>
                <a:spcPct val="110000"/>
              </a:lnSpc>
              <a:spcBef>
                <a:spcPts val="1000"/>
              </a:spcBef>
              <a:spcAft>
                <a:spcPct val="0"/>
              </a:spcAft>
              <a:buFont typeface="Arial" panose="020B0604020202020204" pitchFamily="34" charset="0"/>
              <a:buChar char="•"/>
              <a:defRPr sz="2000" b="0" i="0" kern="1200">
                <a:solidFill>
                  <a:schemeClr val="tx1"/>
                </a:solidFill>
                <a:latin typeface="Verdana"/>
                <a:ea typeface="+mn-ea"/>
                <a:cs typeface="Verdana"/>
              </a:defRPr>
            </a:lvl1pPr>
            <a:lvl2pPr marL="714375" indent="-371475" algn="l" defTabSz="685800" rtl="0" eaLnBrk="0" fontAlgn="base" hangingPunct="0">
              <a:lnSpc>
                <a:spcPct val="110000"/>
              </a:lnSpc>
              <a:spcBef>
                <a:spcPts val="375"/>
              </a:spcBef>
              <a:spcAft>
                <a:spcPct val="0"/>
              </a:spcAft>
              <a:buFont typeface="Arial" panose="020B0604020202020204" pitchFamily="34" charset="0"/>
              <a:buChar char="•"/>
              <a:defRPr sz="1600" b="0" i="0" kern="1200">
                <a:solidFill>
                  <a:schemeClr val="tx1"/>
                </a:solidFill>
                <a:latin typeface="Verdana"/>
                <a:ea typeface="+mn-ea"/>
                <a:cs typeface="Verdana"/>
              </a:defRPr>
            </a:lvl2pPr>
            <a:lvl3pPr marL="857250" indent="-171450" algn="l" defTabSz="685800" rtl="0" eaLnBrk="0" fontAlgn="base" hangingPunct="0">
              <a:lnSpc>
                <a:spcPct val="110000"/>
              </a:lnSpc>
              <a:spcBef>
                <a:spcPts val="375"/>
              </a:spcBef>
              <a:spcAft>
                <a:spcPct val="0"/>
              </a:spcAft>
              <a:buFont typeface="Arial" panose="020B0604020202020204" pitchFamily="34" charset="0"/>
              <a:buChar char="•"/>
              <a:defRPr sz="1400" b="0" i="0" kern="1200">
                <a:solidFill>
                  <a:schemeClr val="tx1"/>
                </a:solidFill>
                <a:latin typeface="Verdana"/>
                <a:ea typeface="+mn-ea"/>
                <a:cs typeface="Verdana"/>
              </a:defRPr>
            </a:lvl3pPr>
            <a:lvl4pPr marL="1200150" indent="-171450" algn="l" defTabSz="685800" rtl="0" eaLnBrk="0" fontAlgn="base" hangingPunct="0">
              <a:lnSpc>
                <a:spcPct val="110000"/>
              </a:lnSpc>
              <a:spcBef>
                <a:spcPts val="375"/>
              </a:spcBef>
              <a:spcAft>
                <a:spcPct val="0"/>
              </a:spcAft>
              <a:buFont typeface="Arial" panose="020B0604020202020204" pitchFamily="34" charset="0"/>
              <a:buChar char="•"/>
              <a:defRPr sz="900" b="0" i="0" kern="1200">
                <a:solidFill>
                  <a:schemeClr val="tx1"/>
                </a:solidFill>
                <a:latin typeface="Verdana"/>
                <a:ea typeface="+mn-ea"/>
                <a:cs typeface="Verdana"/>
              </a:defRPr>
            </a:lvl4pPr>
            <a:lvl5pPr marL="1543050" indent="-171450" algn="l" defTabSz="685800" rtl="0" eaLnBrk="0" fontAlgn="base" hangingPunct="0">
              <a:lnSpc>
                <a:spcPct val="110000"/>
              </a:lnSpc>
              <a:spcBef>
                <a:spcPts val="375"/>
              </a:spcBef>
              <a:spcAft>
                <a:spcPct val="0"/>
              </a:spcAft>
              <a:buFont typeface="Arial" panose="020B0604020202020204" pitchFamily="34" charset="0"/>
              <a:buChar char="•"/>
              <a:defRPr sz="900" b="0" i="0" kern="1200">
                <a:solidFill>
                  <a:schemeClr val="tx1"/>
                </a:solidFill>
                <a:latin typeface="Verdana"/>
                <a:ea typeface="+mn-ea"/>
                <a:cs typeface="Verdana"/>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lvl="1" indent="0">
              <a:spcBef>
                <a:spcPts val="1000"/>
              </a:spcBef>
              <a:buNone/>
            </a:pPr>
            <a:r>
              <a:rPr lang="sv-SE" sz="2000" dirty="0"/>
              <a:t>Genom att röra på dig, motionera och träna </a:t>
            </a:r>
            <a:br>
              <a:rPr lang="sv-SE" sz="2000" dirty="0"/>
            </a:br>
            <a:r>
              <a:rPr lang="sv-SE" sz="2000" dirty="0"/>
              <a:t>kan du öka din fysiska förmåga och öka orken </a:t>
            </a:r>
            <a:br>
              <a:rPr lang="sv-SE" sz="2000" dirty="0"/>
            </a:br>
            <a:r>
              <a:rPr lang="sv-SE" sz="2000" dirty="0"/>
              <a:t>i vardagen</a:t>
            </a:r>
          </a:p>
        </p:txBody>
      </p:sp>
      <p:sp>
        <p:nvSpPr>
          <p:cNvPr id="7" name="Platshållare för bildnummer 3"/>
          <p:cNvSpPr>
            <a:spLocks noGrp="1"/>
          </p:cNvSpPr>
          <p:nvPr>
            <p:ph type="sldNum" sz="quarter" idx="12"/>
          </p:nvPr>
        </p:nvSpPr>
        <p:spPr>
          <a:xfrm>
            <a:off x="6457950" y="6237312"/>
            <a:ext cx="2057400" cy="365125"/>
          </a:xfrm>
        </p:spPr>
        <p:txBody>
          <a:bodyPr/>
          <a:lstStyle/>
          <a:p>
            <a:pPr>
              <a:defRPr/>
            </a:pPr>
            <a:fld id="{B74DF666-2EDA-42F8-97B9-8BF26EB6871A}" type="slidenum">
              <a:rPr lang="sv-SE" altLang="sv-SE" smtClean="0"/>
              <a:pPr>
                <a:defRPr/>
              </a:pPr>
              <a:t>19</a:t>
            </a:fld>
            <a:endParaRPr lang="sv-SE" altLang="sv-SE" dirty="0"/>
          </a:p>
        </p:txBody>
      </p:sp>
    </p:spTree>
    <p:extLst>
      <p:ext uri="{BB962C8B-B14F-4D97-AF65-F5344CB8AC3E}">
        <p14:creationId xmlns:p14="http://schemas.microsoft.com/office/powerpoint/2010/main" val="1665448216"/>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solidFill>
                  <a:srgbClr val="CF0540"/>
                </a:solidFill>
              </a:rPr>
              <a:t>Träff 2. </a:t>
            </a:r>
            <a:r>
              <a:rPr lang="sv-SE" dirty="0"/>
              <a:t>Leva med hjärtsvikt</a:t>
            </a:r>
          </a:p>
        </p:txBody>
      </p:sp>
      <p:sp>
        <p:nvSpPr>
          <p:cNvPr id="3" name="Platshållare för innehåll 2"/>
          <p:cNvSpPr>
            <a:spLocks noGrp="1"/>
          </p:cNvSpPr>
          <p:nvPr>
            <p:ph idx="1"/>
          </p:nvPr>
        </p:nvSpPr>
        <p:spPr/>
        <p:txBody>
          <a:bodyPr/>
          <a:lstStyle/>
          <a:p>
            <a:pPr marL="0" indent="0">
              <a:buNone/>
            </a:pPr>
            <a:r>
              <a:rPr lang="sv-SE" b="1" dirty="0">
                <a:solidFill>
                  <a:schemeClr val="bg1">
                    <a:lumMod val="50000"/>
                  </a:schemeClr>
                </a:solidFill>
              </a:rPr>
              <a:t>Pass 1: </a:t>
            </a:r>
            <a:r>
              <a:rPr lang="sv-SE" dirty="0"/>
              <a:t>Läkemedel vid hjärtsvikt</a:t>
            </a:r>
          </a:p>
          <a:p>
            <a:pPr marL="0" indent="0">
              <a:buNone/>
            </a:pPr>
            <a:r>
              <a:rPr lang="sv-SE" b="1" dirty="0">
                <a:solidFill>
                  <a:srgbClr val="7F7F7F"/>
                </a:solidFill>
              </a:rPr>
              <a:t>Pass 2: </a:t>
            </a:r>
            <a:r>
              <a:rPr lang="sv-SE" dirty="0"/>
              <a:t>Egenvård</a:t>
            </a:r>
          </a:p>
          <a:p>
            <a:pPr marL="0" indent="0">
              <a:buNone/>
            </a:pPr>
            <a:r>
              <a:rPr lang="sv-SE" b="1" dirty="0">
                <a:solidFill>
                  <a:srgbClr val="7F7F7F"/>
                </a:solidFill>
              </a:rPr>
              <a:t>Pass 3: </a:t>
            </a:r>
            <a:r>
              <a:rPr lang="sv-SE" dirty="0"/>
              <a:t>Resor</a:t>
            </a:r>
          </a:p>
          <a:p>
            <a:pPr marL="0" indent="0">
              <a:buNone/>
            </a:pPr>
            <a:r>
              <a:rPr lang="sv-SE" b="1" dirty="0">
                <a:solidFill>
                  <a:srgbClr val="7F7F7F"/>
                </a:solidFill>
              </a:rPr>
              <a:t>Pass 4: </a:t>
            </a:r>
            <a:r>
              <a:rPr lang="sv-SE" dirty="0"/>
              <a:t>Känslor i vardagen</a:t>
            </a:r>
          </a:p>
        </p:txBody>
      </p:sp>
      <p:sp>
        <p:nvSpPr>
          <p:cNvPr id="5" name="Platshållare för bildnummer 3"/>
          <p:cNvSpPr>
            <a:spLocks noGrp="1"/>
          </p:cNvSpPr>
          <p:nvPr>
            <p:ph type="sldNum" sz="quarter" idx="12"/>
          </p:nvPr>
        </p:nvSpPr>
        <p:spPr>
          <a:xfrm>
            <a:off x="6457950" y="6237312"/>
            <a:ext cx="2057400" cy="365125"/>
          </a:xfrm>
        </p:spPr>
        <p:txBody>
          <a:bodyPr/>
          <a:lstStyle/>
          <a:p>
            <a:pPr>
              <a:defRPr/>
            </a:pPr>
            <a:fld id="{B74DF666-2EDA-42F8-97B9-8BF26EB6871A}" type="slidenum">
              <a:rPr lang="sv-SE" altLang="sv-SE" smtClean="0"/>
              <a:pPr>
                <a:defRPr/>
              </a:pPr>
              <a:t>2</a:t>
            </a:fld>
            <a:endParaRPr lang="sv-SE" altLang="sv-SE" dirty="0"/>
          </a:p>
        </p:txBody>
      </p:sp>
    </p:spTree>
    <p:extLst>
      <p:ext uri="{BB962C8B-B14F-4D97-AF65-F5344CB8AC3E}">
        <p14:creationId xmlns:p14="http://schemas.microsoft.com/office/powerpoint/2010/main" val="903647655"/>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br>
              <a:rPr lang="sv-SE" dirty="0"/>
            </a:br>
            <a:r>
              <a:rPr lang="sv-SE" dirty="0"/>
              <a:t>Ta hand om dig själv = </a:t>
            </a:r>
            <a:r>
              <a:rPr lang="sv-SE" b="1" dirty="0">
                <a:solidFill>
                  <a:srgbClr val="CF0540"/>
                </a:solidFill>
              </a:rPr>
              <a:t>egenvård</a:t>
            </a:r>
            <a:r>
              <a:rPr lang="sv-SE" dirty="0"/>
              <a:t> </a:t>
            </a:r>
            <a:br>
              <a:rPr lang="sv-SE" dirty="0"/>
            </a:br>
            <a:endParaRPr lang="sv-SE" dirty="0"/>
          </a:p>
        </p:txBody>
      </p:sp>
      <p:sp>
        <p:nvSpPr>
          <p:cNvPr id="5" name="Platshållare för bildnummer 4"/>
          <p:cNvSpPr>
            <a:spLocks noGrp="1"/>
          </p:cNvSpPr>
          <p:nvPr>
            <p:ph type="sldNum" sz="quarter" idx="12"/>
          </p:nvPr>
        </p:nvSpPr>
        <p:spPr>
          <a:xfrm>
            <a:off x="6457950" y="6237312"/>
            <a:ext cx="2057400" cy="365125"/>
          </a:xfrm>
        </p:spPr>
        <p:txBody>
          <a:bodyPr/>
          <a:lstStyle/>
          <a:p>
            <a:pPr>
              <a:defRPr/>
            </a:pPr>
            <a:fld id="{B74DF666-2EDA-42F8-97B9-8BF26EB6871A}" type="slidenum">
              <a:rPr lang="sv-SE" altLang="sv-SE" smtClean="0"/>
              <a:pPr>
                <a:defRPr/>
              </a:pPr>
              <a:t>20</a:t>
            </a:fld>
            <a:endParaRPr lang="sv-SE" altLang="sv-SE" dirty="0"/>
          </a:p>
        </p:txBody>
      </p:sp>
      <p:sp>
        <p:nvSpPr>
          <p:cNvPr id="4" name="Rektangel 3"/>
          <p:cNvSpPr/>
          <p:nvPr/>
        </p:nvSpPr>
        <p:spPr>
          <a:xfrm>
            <a:off x="627906" y="1772816"/>
            <a:ext cx="8119814" cy="2836674"/>
          </a:xfrm>
          <a:prstGeom prst="rect">
            <a:avLst/>
          </a:prstGeom>
        </p:spPr>
        <p:txBody>
          <a:bodyPr wrap="square">
            <a:spAutoFit/>
          </a:bodyPr>
          <a:lstStyle/>
          <a:p>
            <a:pPr marL="342900" indent="-342900" eaLnBrk="1" hangingPunct="1">
              <a:lnSpc>
                <a:spcPct val="150000"/>
              </a:lnSpc>
              <a:buFont typeface="Arial" panose="020B0604020202020204" pitchFamily="34"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sv-SE" altLang="sv-SE" sz="2000" dirty="0">
                <a:latin typeface="Verdana" panose="020B0604030504040204" pitchFamily="34" charset="0"/>
                <a:ea typeface="Verdana" panose="020B0604030504040204" pitchFamily="34" charset="0"/>
                <a:cs typeface="Verdana" panose="020B0604030504040204" pitchFamily="34" charset="0"/>
              </a:rPr>
              <a:t>Ta dina läkemedel enligt ordination</a:t>
            </a:r>
          </a:p>
          <a:p>
            <a:pPr marL="336550" indent="-336550" eaLnBrk="1" hangingPunct="1">
              <a:lnSpc>
                <a:spcPct val="150000"/>
              </a:lnSpc>
              <a:buFont typeface="Comic Sans MS" panose="030F0702030302020204" pitchFamily="6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sv-SE" altLang="sv-SE" sz="2000" dirty="0">
                <a:latin typeface="Verdana" panose="020B0604030504040204" pitchFamily="34" charset="0"/>
                <a:ea typeface="Verdana" panose="020B0604030504040204" pitchFamily="34" charset="0"/>
                <a:cs typeface="Verdana" panose="020B0604030504040204" pitchFamily="34" charset="0"/>
              </a:rPr>
              <a:t>Rök inte</a:t>
            </a:r>
          </a:p>
          <a:p>
            <a:pPr marL="336550" indent="-336550" eaLnBrk="1" hangingPunct="1">
              <a:lnSpc>
                <a:spcPct val="150000"/>
              </a:lnSpc>
              <a:buFont typeface="Comic Sans MS" panose="030F0702030302020204" pitchFamily="6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sv-SE" altLang="sv-SE" sz="2000" dirty="0">
                <a:latin typeface="Verdana" panose="020B0604030504040204" pitchFamily="34" charset="0"/>
                <a:ea typeface="Verdana" panose="020B0604030504040204" pitchFamily="34" charset="0"/>
                <a:cs typeface="Verdana" panose="020B0604030504040204" pitchFamily="34" charset="0"/>
              </a:rPr>
              <a:t>Väg dig varje morgon</a:t>
            </a:r>
          </a:p>
          <a:p>
            <a:pPr marL="336550" indent="-336550" eaLnBrk="1" hangingPunct="1">
              <a:lnSpc>
                <a:spcPct val="150000"/>
              </a:lnSpc>
              <a:buFont typeface="Comic Sans MS" panose="030F0702030302020204" pitchFamily="6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sv-SE" altLang="sv-SE" sz="2000" dirty="0">
                <a:latin typeface="Verdana" panose="020B0604030504040204" pitchFamily="34" charset="0"/>
                <a:ea typeface="Verdana" panose="020B0604030504040204" pitchFamily="34" charset="0"/>
                <a:cs typeface="Verdana" panose="020B0604030504040204" pitchFamily="34" charset="0"/>
              </a:rPr>
              <a:t>Drick och salta med måtta</a:t>
            </a:r>
          </a:p>
          <a:p>
            <a:pPr marL="336550" indent="-336550" eaLnBrk="1" hangingPunct="1">
              <a:lnSpc>
                <a:spcPct val="150000"/>
              </a:lnSpc>
              <a:buFont typeface="Comic Sans MS" panose="030F0702030302020204" pitchFamily="66"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sv-SE" altLang="sv-SE" sz="2000" dirty="0">
                <a:latin typeface="Verdana" panose="020B0604030504040204" pitchFamily="34" charset="0"/>
                <a:ea typeface="Verdana" panose="020B0604030504040204" pitchFamily="34" charset="0"/>
                <a:cs typeface="Verdana" panose="020B0604030504040204" pitchFamily="34" charset="0"/>
              </a:rPr>
              <a:t>Vaccination och god hygien</a:t>
            </a:r>
          </a:p>
          <a:p>
            <a:pPr marL="342900" indent="-342900" eaLnBrk="1" hangingPunct="1">
              <a:lnSpc>
                <a:spcPct val="150000"/>
              </a:lnSpc>
              <a:buFont typeface="Arial"/>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sv-SE" altLang="sv-SE" sz="2000" dirty="0">
                <a:latin typeface="Verdana" panose="020B0604030504040204" pitchFamily="34" charset="0"/>
                <a:ea typeface="Verdana" panose="020B0604030504040204" pitchFamily="34" charset="0"/>
                <a:cs typeface="Verdana" panose="020B0604030504040204" pitchFamily="34" charset="0"/>
              </a:rPr>
              <a:t>Kost och motion (nästa träff)</a:t>
            </a:r>
          </a:p>
        </p:txBody>
      </p:sp>
      <p:pic>
        <p:nvPicPr>
          <p:cNvPr id="6" name="Bildobjekt 5" descr="Blad med pushpin.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372200" y="1340768"/>
            <a:ext cx="2200272" cy="2646704"/>
          </a:xfrm>
          <a:prstGeom prst="rect">
            <a:avLst/>
          </a:prstGeom>
        </p:spPr>
      </p:pic>
      <p:sp>
        <p:nvSpPr>
          <p:cNvPr id="7" name="Rubrik 1"/>
          <p:cNvSpPr txBox="1">
            <a:spLocks/>
          </p:cNvSpPr>
          <p:nvPr/>
        </p:nvSpPr>
        <p:spPr bwMode="auto">
          <a:xfrm rot="20689646">
            <a:off x="6720620" y="2690034"/>
            <a:ext cx="1596209" cy="6740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685800" rtl="0" eaLnBrk="0" fontAlgn="base" hangingPunct="0">
              <a:lnSpc>
                <a:spcPct val="90000"/>
              </a:lnSpc>
              <a:spcBef>
                <a:spcPct val="0"/>
              </a:spcBef>
              <a:spcAft>
                <a:spcPct val="0"/>
              </a:spcAft>
              <a:defRPr sz="3000" kern="1200">
                <a:solidFill>
                  <a:schemeClr val="tx1"/>
                </a:solidFill>
                <a:latin typeface="Verdana"/>
                <a:ea typeface="+mj-ea"/>
                <a:cs typeface="Verdana"/>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a:lstStyle>
          <a:p>
            <a:pPr algn="ctr"/>
            <a:r>
              <a:rPr lang="sv-SE" sz="3200" dirty="0">
                <a:solidFill>
                  <a:srgbClr val="CF0540"/>
                </a:solidFill>
                <a:latin typeface="Chalkduster"/>
                <a:cs typeface="Chalkduster"/>
              </a:rPr>
              <a:t>Min plan</a:t>
            </a:r>
          </a:p>
        </p:txBody>
      </p:sp>
    </p:spTree>
    <p:extLst>
      <p:ext uri="{BB962C8B-B14F-4D97-AF65-F5344CB8AC3E}">
        <p14:creationId xmlns:p14="http://schemas.microsoft.com/office/powerpoint/2010/main" val="1922028963"/>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1"/>
          <p:cNvSpPr>
            <a:spLocks noGrp="1"/>
          </p:cNvSpPr>
          <p:nvPr>
            <p:ph type="title"/>
          </p:nvPr>
        </p:nvSpPr>
        <p:spPr>
          <a:xfrm>
            <a:off x="628650" y="1484784"/>
            <a:ext cx="7886700" cy="1325563"/>
          </a:xfrm>
        </p:spPr>
        <p:txBody>
          <a:bodyPr/>
          <a:lstStyle/>
          <a:p>
            <a:r>
              <a:rPr lang="sv-SE" dirty="0"/>
              <a:t>Resor</a:t>
            </a:r>
          </a:p>
        </p:txBody>
      </p:sp>
      <p:sp>
        <p:nvSpPr>
          <p:cNvPr id="7" name="Rektangel med rundade hörn 6"/>
          <p:cNvSpPr/>
          <p:nvPr/>
        </p:nvSpPr>
        <p:spPr>
          <a:xfrm>
            <a:off x="743332" y="578562"/>
            <a:ext cx="2232248" cy="792088"/>
          </a:xfrm>
          <a:prstGeom prst="roundRect">
            <a:avLst/>
          </a:prstGeom>
          <a:solidFill>
            <a:srgbClr val="CF0540"/>
          </a:soli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sp>
        <p:nvSpPr>
          <p:cNvPr id="8" name="Platshållare för innehåll 2"/>
          <p:cNvSpPr txBox="1">
            <a:spLocks/>
          </p:cNvSpPr>
          <p:nvPr/>
        </p:nvSpPr>
        <p:spPr>
          <a:xfrm>
            <a:off x="758273" y="607421"/>
            <a:ext cx="2232248" cy="648073"/>
          </a:xfrm>
          <a:prstGeom prst="rect">
            <a:avLst/>
          </a:prstGeom>
        </p:spPr>
        <p:txBody>
          <a:bodyPr/>
          <a:lstStyle>
            <a:lvl1pPr marL="171450" indent="-171450" algn="l" defTabSz="685800" rtl="0" eaLnBrk="0" fontAlgn="base" hangingPunct="0">
              <a:lnSpc>
                <a:spcPct val="100000"/>
              </a:lnSpc>
              <a:spcBef>
                <a:spcPts val="750"/>
              </a:spcBef>
              <a:spcAft>
                <a:spcPct val="0"/>
              </a:spcAft>
              <a:buFont typeface="Arial" panose="020B0604020202020204" pitchFamily="34" charset="0"/>
              <a:buChar char="•"/>
              <a:defRPr sz="1800" b="0" i="0" kern="1200">
                <a:solidFill>
                  <a:schemeClr val="tx1"/>
                </a:solidFill>
                <a:latin typeface="Verdana"/>
                <a:ea typeface="+mn-ea"/>
                <a:cs typeface="Verdana"/>
              </a:defRPr>
            </a:lvl1pPr>
            <a:lvl2pPr marL="514350" indent="-171450" algn="l" defTabSz="685800" rtl="0" eaLnBrk="0" fontAlgn="base" hangingPunct="0">
              <a:lnSpc>
                <a:spcPct val="100000"/>
              </a:lnSpc>
              <a:spcBef>
                <a:spcPts val="375"/>
              </a:spcBef>
              <a:spcAft>
                <a:spcPct val="0"/>
              </a:spcAft>
              <a:buFont typeface="Arial" panose="020B0604020202020204" pitchFamily="34" charset="0"/>
              <a:buChar char="•"/>
              <a:defRPr sz="1600" b="0" i="0" kern="1200">
                <a:solidFill>
                  <a:schemeClr val="tx1"/>
                </a:solidFill>
                <a:latin typeface="Verdana"/>
                <a:ea typeface="+mn-ea"/>
                <a:cs typeface="Verdana"/>
              </a:defRPr>
            </a:lvl2pPr>
            <a:lvl3pPr marL="857250" indent="-171450" algn="l" defTabSz="685800" rtl="0" eaLnBrk="0" fontAlgn="base" hangingPunct="0">
              <a:lnSpc>
                <a:spcPct val="100000"/>
              </a:lnSpc>
              <a:spcBef>
                <a:spcPts val="375"/>
              </a:spcBef>
              <a:spcAft>
                <a:spcPct val="0"/>
              </a:spcAft>
              <a:buFont typeface="Arial" panose="020B0604020202020204" pitchFamily="34" charset="0"/>
              <a:buChar char="•"/>
              <a:defRPr sz="1400" b="0" i="0" kern="1200">
                <a:solidFill>
                  <a:schemeClr val="tx1"/>
                </a:solidFill>
                <a:latin typeface="Verdana"/>
                <a:ea typeface="+mn-ea"/>
                <a:cs typeface="Verdana"/>
              </a:defRPr>
            </a:lvl3pPr>
            <a:lvl4pPr marL="1200150" indent="-171450" algn="l" defTabSz="685800" rtl="0" eaLnBrk="0" fontAlgn="base" hangingPunct="0">
              <a:lnSpc>
                <a:spcPct val="100000"/>
              </a:lnSpc>
              <a:spcBef>
                <a:spcPts val="375"/>
              </a:spcBef>
              <a:spcAft>
                <a:spcPct val="0"/>
              </a:spcAft>
              <a:buFont typeface="Arial" panose="020B0604020202020204" pitchFamily="34" charset="0"/>
              <a:buChar char="•"/>
              <a:defRPr sz="1300" b="0" i="0" kern="1200">
                <a:solidFill>
                  <a:schemeClr val="tx1"/>
                </a:solidFill>
                <a:latin typeface="Verdana"/>
                <a:ea typeface="+mn-ea"/>
                <a:cs typeface="Verdana"/>
              </a:defRPr>
            </a:lvl4pPr>
            <a:lvl5pPr marL="1543050" indent="-171450" algn="l" defTabSz="685800" rtl="0" eaLnBrk="0" fontAlgn="base" hangingPunct="0">
              <a:lnSpc>
                <a:spcPct val="100000"/>
              </a:lnSpc>
              <a:spcBef>
                <a:spcPts val="375"/>
              </a:spcBef>
              <a:spcAft>
                <a:spcPct val="0"/>
              </a:spcAft>
              <a:buFont typeface="Arial" panose="020B0604020202020204" pitchFamily="34" charset="0"/>
              <a:buChar char="•"/>
              <a:defRPr sz="1300" b="0" i="0" kern="1200">
                <a:solidFill>
                  <a:schemeClr val="tx1"/>
                </a:solidFill>
                <a:latin typeface="Verdana"/>
                <a:ea typeface="+mn-ea"/>
                <a:cs typeface="Verdana"/>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sv-SE" sz="4000" dirty="0">
                <a:solidFill>
                  <a:schemeClr val="bg1"/>
                </a:solidFill>
              </a:rPr>
              <a:t>Pass 3</a:t>
            </a:r>
          </a:p>
        </p:txBody>
      </p:sp>
      <p:sp>
        <p:nvSpPr>
          <p:cNvPr id="10" name="Platshållare för bildnummer 3"/>
          <p:cNvSpPr>
            <a:spLocks noGrp="1"/>
          </p:cNvSpPr>
          <p:nvPr>
            <p:ph type="sldNum" sz="quarter" idx="12"/>
          </p:nvPr>
        </p:nvSpPr>
        <p:spPr>
          <a:xfrm>
            <a:off x="6457950" y="6237312"/>
            <a:ext cx="2057400" cy="365125"/>
          </a:xfrm>
        </p:spPr>
        <p:txBody>
          <a:bodyPr/>
          <a:lstStyle/>
          <a:p>
            <a:pPr>
              <a:defRPr/>
            </a:pPr>
            <a:fld id="{B74DF666-2EDA-42F8-97B9-8BF26EB6871A}" type="slidenum">
              <a:rPr lang="sv-SE" altLang="sv-SE" smtClean="0"/>
              <a:pPr>
                <a:defRPr/>
              </a:pPr>
              <a:t>21</a:t>
            </a:fld>
            <a:endParaRPr lang="sv-SE" altLang="sv-SE" dirty="0"/>
          </a:p>
        </p:txBody>
      </p:sp>
      <p:pic>
        <p:nvPicPr>
          <p:cNvPr id="2" name="Bildobjekt 1" descr="Kvinna med resvaska_SVIKT.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707904" y="1628800"/>
            <a:ext cx="2508736" cy="4165240"/>
          </a:xfrm>
          <a:prstGeom prst="rect">
            <a:avLst/>
          </a:prstGeom>
          <a:effectLst>
            <a:outerShdw blurRad="76200" dir="18900000" sy="23000" kx="-1200000" algn="bl" rotWithShape="0">
              <a:prstClr val="black">
                <a:alpha val="20000"/>
              </a:prstClr>
            </a:outerShdw>
          </a:effectLst>
        </p:spPr>
      </p:pic>
    </p:spTree>
    <p:extLst>
      <p:ext uri="{BB962C8B-B14F-4D97-AF65-F5344CB8AC3E}">
        <p14:creationId xmlns:p14="http://schemas.microsoft.com/office/powerpoint/2010/main" val="2254839392"/>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Att resa kan göra gott för själen</a:t>
            </a:r>
          </a:p>
        </p:txBody>
      </p:sp>
      <p:sp>
        <p:nvSpPr>
          <p:cNvPr id="3" name="Platshållare för innehåll 2"/>
          <p:cNvSpPr>
            <a:spLocks noGrp="1"/>
          </p:cNvSpPr>
          <p:nvPr>
            <p:ph idx="1"/>
          </p:nvPr>
        </p:nvSpPr>
        <p:spPr/>
        <p:txBody>
          <a:bodyPr/>
          <a:lstStyle/>
          <a:p>
            <a:r>
              <a:rPr lang="sv-SE" dirty="0"/>
              <a:t>När kan du resa?</a:t>
            </a:r>
          </a:p>
          <a:p>
            <a:r>
              <a:rPr lang="sv-SE" dirty="0"/>
              <a:t>Vart kan du resa?</a:t>
            </a:r>
          </a:p>
          <a:p>
            <a:r>
              <a:rPr lang="sv-SE" dirty="0"/>
              <a:t>Läkemedel på resan</a:t>
            </a:r>
          </a:p>
          <a:p>
            <a:r>
              <a:rPr lang="sv-SE" dirty="0"/>
              <a:t>På flyget och flygplatsen</a:t>
            </a:r>
          </a:p>
          <a:p>
            <a:r>
              <a:rPr lang="sv-SE" dirty="0"/>
              <a:t>Så här kan du förbereda dig</a:t>
            </a:r>
          </a:p>
          <a:p>
            <a:pPr marL="0" indent="0">
              <a:buNone/>
            </a:pPr>
            <a:endParaRPr lang="sv-SE" dirty="0"/>
          </a:p>
        </p:txBody>
      </p:sp>
      <p:pic>
        <p:nvPicPr>
          <p:cNvPr id="4" name="Bildobjekt 3" descr="Man med resvaska_SVIKT.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20072" y="2276872"/>
            <a:ext cx="2482150" cy="3566112"/>
          </a:xfrm>
          <a:prstGeom prst="rect">
            <a:avLst/>
          </a:prstGeom>
          <a:effectLst>
            <a:outerShdw blurRad="76200" dir="18900000" sy="23000" kx="-1200000" algn="bl" rotWithShape="0">
              <a:prstClr val="black">
                <a:alpha val="20000"/>
              </a:prstClr>
            </a:outerShdw>
          </a:effectLst>
        </p:spPr>
      </p:pic>
      <p:sp>
        <p:nvSpPr>
          <p:cNvPr id="5" name="Platshållare för bildnummer 3"/>
          <p:cNvSpPr>
            <a:spLocks noGrp="1"/>
          </p:cNvSpPr>
          <p:nvPr>
            <p:ph type="sldNum" sz="quarter" idx="12"/>
          </p:nvPr>
        </p:nvSpPr>
        <p:spPr>
          <a:xfrm>
            <a:off x="6457950" y="6237312"/>
            <a:ext cx="2057400" cy="365125"/>
          </a:xfrm>
        </p:spPr>
        <p:txBody>
          <a:bodyPr/>
          <a:lstStyle/>
          <a:p>
            <a:pPr>
              <a:defRPr/>
            </a:pPr>
            <a:fld id="{B74DF666-2EDA-42F8-97B9-8BF26EB6871A}" type="slidenum">
              <a:rPr lang="sv-SE" altLang="sv-SE" smtClean="0"/>
              <a:pPr>
                <a:defRPr/>
              </a:pPr>
              <a:t>22</a:t>
            </a:fld>
            <a:endParaRPr lang="sv-SE" altLang="sv-SE" dirty="0"/>
          </a:p>
        </p:txBody>
      </p:sp>
    </p:spTree>
    <p:extLst>
      <p:ext uri="{BB962C8B-B14F-4D97-AF65-F5344CB8AC3E}">
        <p14:creationId xmlns:p14="http://schemas.microsoft.com/office/powerpoint/2010/main" val="774087153"/>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1"/>
          <p:cNvSpPr>
            <a:spLocks noGrp="1"/>
          </p:cNvSpPr>
          <p:nvPr>
            <p:ph type="title"/>
          </p:nvPr>
        </p:nvSpPr>
        <p:spPr>
          <a:xfrm>
            <a:off x="628650" y="1484784"/>
            <a:ext cx="7886700" cy="1325563"/>
          </a:xfrm>
        </p:spPr>
        <p:txBody>
          <a:bodyPr/>
          <a:lstStyle/>
          <a:p>
            <a:r>
              <a:rPr lang="sv-SE" dirty="0"/>
              <a:t>Känslor i vardagen</a:t>
            </a:r>
          </a:p>
        </p:txBody>
      </p:sp>
      <p:sp>
        <p:nvSpPr>
          <p:cNvPr id="10" name="Platshållare för bildnummer 3"/>
          <p:cNvSpPr>
            <a:spLocks noGrp="1"/>
          </p:cNvSpPr>
          <p:nvPr>
            <p:ph type="sldNum" sz="quarter" idx="12"/>
          </p:nvPr>
        </p:nvSpPr>
        <p:spPr>
          <a:xfrm>
            <a:off x="6457950" y="6232227"/>
            <a:ext cx="2057400" cy="365125"/>
          </a:xfrm>
        </p:spPr>
        <p:txBody>
          <a:bodyPr/>
          <a:lstStyle/>
          <a:p>
            <a:pPr>
              <a:defRPr/>
            </a:pPr>
            <a:fld id="{B74DF666-2EDA-42F8-97B9-8BF26EB6871A}" type="slidenum">
              <a:rPr lang="sv-SE" altLang="sv-SE" smtClean="0"/>
              <a:pPr>
                <a:defRPr/>
              </a:pPr>
              <a:t>23</a:t>
            </a:fld>
            <a:endParaRPr lang="sv-SE" altLang="sv-SE" dirty="0"/>
          </a:p>
        </p:txBody>
      </p:sp>
      <p:pic>
        <p:nvPicPr>
          <p:cNvPr id="2" name="Bildobjekt 1" descr="Man samre_SVIKT.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915003" y="1374767"/>
            <a:ext cx="1477330" cy="4214610"/>
          </a:xfrm>
          <a:prstGeom prst="rect">
            <a:avLst/>
          </a:prstGeom>
          <a:effectLst>
            <a:outerShdw blurRad="76200" dir="18900000" sy="23000" kx="-1200000" algn="bl" rotWithShape="0">
              <a:prstClr val="black">
                <a:alpha val="20000"/>
              </a:prstClr>
            </a:outerShdw>
          </a:effectLst>
        </p:spPr>
      </p:pic>
      <p:sp>
        <p:nvSpPr>
          <p:cNvPr id="9" name="Rektangel med rundade hörn 8"/>
          <p:cNvSpPr/>
          <p:nvPr/>
        </p:nvSpPr>
        <p:spPr>
          <a:xfrm>
            <a:off x="743332" y="578562"/>
            <a:ext cx="2232248" cy="792088"/>
          </a:xfrm>
          <a:prstGeom prst="roundRect">
            <a:avLst/>
          </a:prstGeom>
          <a:solidFill>
            <a:srgbClr val="CF0540"/>
          </a:soli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sp>
        <p:nvSpPr>
          <p:cNvPr id="11" name="Platshållare för innehåll 2"/>
          <p:cNvSpPr txBox="1">
            <a:spLocks/>
          </p:cNvSpPr>
          <p:nvPr/>
        </p:nvSpPr>
        <p:spPr>
          <a:xfrm>
            <a:off x="758273" y="607421"/>
            <a:ext cx="2232248" cy="648073"/>
          </a:xfrm>
          <a:prstGeom prst="rect">
            <a:avLst/>
          </a:prstGeom>
        </p:spPr>
        <p:txBody>
          <a:bodyPr/>
          <a:lstStyle>
            <a:lvl1pPr marL="171450" indent="-171450" algn="l" defTabSz="685800" rtl="0" eaLnBrk="0" fontAlgn="base" hangingPunct="0">
              <a:lnSpc>
                <a:spcPct val="100000"/>
              </a:lnSpc>
              <a:spcBef>
                <a:spcPts val="750"/>
              </a:spcBef>
              <a:spcAft>
                <a:spcPct val="0"/>
              </a:spcAft>
              <a:buFont typeface="Arial" panose="020B0604020202020204" pitchFamily="34" charset="0"/>
              <a:buChar char="•"/>
              <a:defRPr sz="1800" b="0" i="0" kern="1200">
                <a:solidFill>
                  <a:schemeClr val="tx1"/>
                </a:solidFill>
                <a:latin typeface="Verdana"/>
                <a:ea typeface="+mn-ea"/>
                <a:cs typeface="Verdana"/>
              </a:defRPr>
            </a:lvl1pPr>
            <a:lvl2pPr marL="514350" indent="-171450" algn="l" defTabSz="685800" rtl="0" eaLnBrk="0" fontAlgn="base" hangingPunct="0">
              <a:lnSpc>
                <a:spcPct val="100000"/>
              </a:lnSpc>
              <a:spcBef>
                <a:spcPts val="375"/>
              </a:spcBef>
              <a:spcAft>
                <a:spcPct val="0"/>
              </a:spcAft>
              <a:buFont typeface="Arial" panose="020B0604020202020204" pitchFamily="34" charset="0"/>
              <a:buChar char="•"/>
              <a:defRPr sz="1600" b="0" i="0" kern="1200">
                <a:solidFill>
                  <a:schemeClr val="tx1"/>
                </a:solidFill>
                <a:latin typeface="Verdana"/>
                <a:ea typeface="+mn-ea"/>
                <a:cs typeface="Verdana"/>
              </a:defRPr>
            </a:lvl2pPr>
            <a:lvl3pPr marL="857250" indent="-171450" algn="l" defTabSz="685800" rtl="0" eaLnBrk="0" fontAlgn="base" hangingPunct="0">
              <a:lnSpc>
                <a:spcPct val="100000"/>
              </a:lnSpc>
              <a:spcBef>
                <a:spcPts val="375"/>
              </a:spcBef>
              <a:spcAft>
                <a:spcPct val="0"/>
              </a:spcAft>
              <a:buFont typeface="Arial" panose="020B0604020202020204" pitchFamily="34" charset="0"/>
              <a:buChar char="•"/>
              <a:defRPr sz="1400" b="0" i="0" kern="1200">
                <a:solidFill>
                  <a:schemeClr val="tx1"/>
                </a:solidFill>
                <a:latin typeface="Verdana"/>
                <a:ea typeface="+mn-ea"/>
                <a:cs typeface="Verdana"/>
              </a:defRPr>
            </a:lvl3pPr>
            <a:lvl4pPr marL="1200150" indent="-171450" algn="l" defTabSz="685800" rtl="0" eaLnBrk="0" fontAlgn="base" hangingPunct="0">
              <a:lnSpc>
                <a:spcPct val="100000"/>
              </a:lnSpc>
              <a:spcBef>
                <a:spcPts val="375"/>
              </a:spcBef>
              <a:spcAft>
                <a:spcPct val="0"/>
              </a:spcAft>
              <a:buFont typeface="Arial" panose="020B0604020202020204" pitchFamily="34" charset="0"/>
              <a:buChar char="•"/>
              <a:defRPr sz="1300" b="0" i="0" kern="1200">
                <a:solidFill>
                  <a:schemeClr val="tx1"/>
                </a:solidFill>
                <a:latin typeface="Verdana"/>
                <a:ea typeface="+mn-ea"/>
                <a:cs typeface="Verdana"/>
              </a:defRPr>
            </a:lvl4pPr>
            <a:lvl5pPr marL="1543050" indent="-171450" algn="l" defTabSz="685800" rtl="0" eaLnBrk="0" fontAlgn="base" hangingPunct="0">
              <a:lnSpc>
                <a:spcPct val="100000"/>
              </a:lnSpc>
              <a:spcBef>
                <a:spcPts val="375"/>
              </a:spcBef>
              <a:spcAft>
                <a:spcPct val="0"/>
              </a:spcAft>
              <a:buFont typeface="Arial" panose="020B0604020202020204" pitchFamily="34" charset="0"/>
              <a:buChar char="•"/>
              <a:defRPr sz="1300" b="0" i="0" kern="1200">
                <a:solidFill>
                  <a:schemeClr val="tx1"/>
                </a:solidFill>
                <a:latin typeface="Verdana"/>
                <a:ea typeface="+mn-ea"/>
                <a:cs typeface="Verdana"/>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sv-SE" sz="4000" dirty="0">
                <a:solidFill>
                  <a:schemeClr val="bg1"/>
                </a:solidFill>
              </a:rPr>
              <a:t>Pass 4</a:t>
            </a:r>
          </a:p>
        </p:txBody>
      </p:sp>
    </p:spTree>
    <p:extLst>
      <p:ext uri="{BB962C8B-B14F-4D97-AF65-F5344CB8AC3E}">
        <p14:creationId xmlns:p14="http://schemas.microsoft.com/office/powerpoint/2010/main" val="2254839392"/>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Känslor – en del av vardagen</a:t>
            </a:r>
          </a:p>
        </p:txBody>
      </p:sp>
      <p:sp>
        <p:nvSpPr>
          <p:cNvPr id="3" name="Platshållare för innehåll 2"/>
          <p:cNvSpPr>
            <a:spLocks noGrp="1"/>
          </p:cNvSpPr>
          <p:nvPr>
            <p:ph idx="1"/>
          </p:nvPr>
        </p:nvSpPr>
        <p:spPr/>
        <p:txBody>
          <a:bodyPr/>
          <a:lstStyle/>
          <a:p>
            <a:r>
              <a:rPr lang="sv-SE" dirty="0"/>
              <a:t>Stress, oro och nedstämdhet är vanligt och </a:t>
            </a:r>
            <a:br>
              <a:rPr lang="sv-SE" dirty="0"/>
            </a:br>
            <a:r>
              <a:rPr lang="sv-SE" dirty="0"/>
              <a:t>en naturlig reaktion vid hjärtsvikt.</a:t>
            </a:r>
          </a:p>
          <a:p>
            <a:r>
              <a:rPr lang="sv-SE" dirty="0"/>
              <a:t>Sök hjälp om du fastnar i känslorna och </a:t>
            </a:r>
            <a:br>
              <a:rPr lang="sv-SE" dirty="0"/>
            </a:br>
            <a:r>
              <a:rPr lang="sv-SE" dirty="0"/>
              <a:t>de hindrar dig i vardagen.</a:t>
            </a:r>
          </a:p>
          <a:p>
            <a:endParaRPr lang="sv-SE" dirty="0"/>
          </a:p>
          <a:p>
            <a:pPr marL="0" indent="0">
              <a:buNone/>
              <a:tabLst>
                <a:tab pos="355600" algn="l"/>
              </a:tabLst>
            </a:pPr>
            <a:r>
              <a:rPr lang="sv-SE" b="1" dirty="0">
                <a:solidFill>
                  <a:srgbClr val="CF0540"/>
                </a:solidFill>
              </a:rPr>
              <a:t>    Det finns effektiv behandling!</a:t>
            </a:r>
          </a:p>
        </p:txBody>
      </p:sp>
      <p:sp>
        <p:nvSpPr>
          <p:cNvPr id="4" name="Platshållare för bildnummer 3"/>
          <p:cNvSpPr>
            <a:spLocks noGrp="1"/>
          </p:cNvSpPr>
          <p:nvPr>
            <p:ph type="sldNum" sz="quarter" idx="12"/>
          </p:nvPr>
        </p:nvSpPr>
        <p:spPr>
          <a:xfrm>
            <a:off x="6457950" y="6237312"/>
            <a:ext cx="2057400" cy="365125"/>
          </a:xfrm>
        </p:spPr>
        <p:txBody>
          <a:bodyPr/>
          <a:lstStyle/>
          <a:p>
            <a:pPr>
              <a:defRPr/>
            </a:pPr>
            <a:fld id="{B74DF666-2EDA-42F8-97B9-8BF26EB6871A}" type="slidenum">
              <a:rPr lang="sv-SE" altLang="sv-SE" smtClean="0"/>
              <a:pPr>
                <a:defRPr/>
              </a:pPr>
              <a:t>24</a:t>
            </a:fld>
            <a:endParaRPr lang="sv-SE" altLang="sv-SE" dirty="0"/>
          </a:p>
        </p:txBody>
      </p:sp>
    </p:spTree>
    <p:extLst>
      <p:ext uri="{BB962C8B-B14F-4D97-AF65-F5344CB8AC3E}">
        <p14:creationId xmlns:p14="http://schemas.microsoft.com/office/powerpoint/2010/main" val="1629494591"/>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28650" y="365125"/>
            <a:ext cx="8515350" cy="1325563"/>
          </a:xfrm>
        </p:spPr>
        <p:txBody>
          <a:bodyPr/>
          <a:lstStyle/>
          <a:p>
            <a:r>
              <a:rPr lang="sv-SE" dirty="0"/>
              <a:t>Stress – känns det som du inte räcker till?</a:t>
            </a:r>
          </a:p>
        </p:txBody>
      </p:sp>
      <p:sp>
        <p:nvSpPr>
          <p:cNvPr id="3" name="Platshållare för innehåll 2"/>
          <p:cNvSpPr>
            <a:spLocks noGrp="1"/>
          </p:cNvSpPr>
          <p:nvPr>
            <p:ph idx="1"/>
          </p:nvPr>
        </p:nvSpPr>
        <p:spPr/>
        <p:txBody>
          <a:bodyPr/>
          <a:lstStyle/>
          <a:p>
            <a:pPr marL="0" indent="0">
              <a:buNone/>
            </a:pPr>
            <a:r>
              <a:rPr lang="sv-SE" b="1" dirty="0">
                <a:solidFill>
                  <a:srgbClr val="CF0540"/>
                </a:solidFill>
              </a:rPr>
              <a:t>Stress är när det krävs mer än vad man klarar av</a:t>
            </a:r>
          </a:p>
          <a:p>
            <a:r>
              <a:rPr lang="sv-SE" dirty="0"/>
              <a:t>Vem ställer kraven?</a:t>
            </a:r>
          </a:p>
          <a:p>
            <a:r>
              <a:rPr lang="sv-SE" dirty="0"/>
              <a:t>Planera för att minska belastningen</a:t>
            </a:r>
          </a:p>
          <a:p>
            <a:r>
              <a:rPr lang="sv-SE" dirty="0"/>
              <a:t>Bli bra på att vila och släppa allt en stund</a:t>
            </a:r>
          </a:p>
          <a:p>
            <a:pPr marL="0" indent="0">
              <a:buNone/>
            </a:pPr>
            <a:endParaRPr lang="sv-SE" dirty="0"/>
          </a:p>
          <a:p>
            <a:pPr marL="0" indent="0">
              <a:buNone/>
            </a:pPr>
            <a:endParaRPr lang="sv-SE" dirty="0"/>
          </a:p>
          <a:p>
            <a:pPr marL="0" indent="0">
              <a:buNone/>
            </a:pPr>
            <a:endParaRPr lang="sv-SE" dirty="0"/>
          </a:p>
          <a:p>
            <a:endParaRPr lang="sv-SE" dirty="0"/>
          </a:p>
        </p:txBody>
      </p:sp>
      <p:sp>
        <p:nvSpPr>
          <p:cNvPr id="4" name="Platshållare för bildnummer 3"/>
          <p:cNvSpPr>
            <a:spLocks noGrp="1"/>
          </p:cNvSpPr>
          <p:nvPr>
            <p:ph type="sldNum" sz="quarter" idx="12"/>
          </p:nvPr>
        </p:nvSpPr>
        <p:spPr>
          <a:xfrm>
            <a:off x="6457950" y="6237312"/>
            <a:ext cx="2057400" cy="365125"/>
          </a:xfrm>
        </p:spPr>
        <p:txBody>
          <a:bodyPr/>
          <a:lstStyle/>
          <a:p>
            <a:pPr>
              <a:defRPr/>
            </a:pPr>
            <a:fld id="{B74DF666-2EDA-42F8-97B9-8BF26EB6871A}" type="slidenum">
              <a:rPr lang="sv-SE" altLang="sv-SE" smtClean="0"/>
              <a:pPr>
                <a:defRPr/>
              </a:pPr>
              <a:t>25</a:t>
            </a:fld>
            <a:endParaRPr lang="sv-SE" altLang="sv-SE" dirty="0"/>
          </a:p>
        </p:txBody>
      </p:sp>
    </p:spTree>
    <p:extLst>
      <p:ext uri="{BB962C8B-B14F-4D97-AF65-F5344CB8AC3E}">
        <p14:creationId xmlns:p14="http://schemas.microsoft.com/office/powerpoint/2010/main" val="1755146416"/>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28650" y="365125"/>
            <a:ext cx="8515350" cy="1325563"/>
          </a:xfrm>
        </p:spPr>
        <p:txBody>
          <a:bodyPr/>
          <a:lstStyle/>
          <a:p>
            <a:r>
              <a:rPr lang="sv-SE" dirty="0"/>
              <a:t>Normala tecken på oro och nedstämdhet</a:t>
            </a:r>
          </a:p>
        </p:txBody>
      </p:sp>
      <p:sp>
        <p:nvSpPr>
          <p:cNvPr id="3" name="Platshållare för innehåll 2"/>
          <p:cNvSpPr>
            <a:spLocks noGrp="1"/>
          </p:cNvSpPr>
          <p:nvPr>
            <p:ph idx="1"/>
          </p:nvPr>
        </p:nvSpPr>
        <p:spPr>
          <a:xfrm>
            <a:off x="628650" y="1825625"/>
            <a:ext cx="4087366" cy="4351338"/>
          </a:xfrm>
        </p:spPr>
        <p:txBody>
          <a:bodyPr/>
          <a:lstStyle/>
          <a:p>
            <a:pPr marL="0" indent="0">
              <a:buNone/>
            </a:pPr>
            <a:r>
              <a:rPr lang="sv-SE" b="1" dirty="0">
                <a:solidFill>
                  <a:srgbClr val="CF0540"/>
                </a:solidFill>
              </a:rPr>
              <a:t>I kroppen…</a:t>
            </a:r>
          </a:p>
          <a:p>
            <a:r>
              <a:rPr lang="sv-SE" dirty="0"/>
              <a:t>Trötthet</a:t>
            </a:r>
          </a:p>
          <a:p>
            <a:r>
              <a:rPr lang="sv-SE" dirty="0"/>
              <a:t>Huvudvärk</a:t>
            </a:r>
          </a:p>
          <a:p>
            <a:r>
              <a:rPr lang="sv-SE" dirty="0"/>
              <a:t>Högt blodtryck</a:t>
            </a:r>
          </a:p>
          <a:p>
            <a:r>
              <a:rPr lang="sv-SE" dirty="0"/>
              <a:t>Muskelspänningar i nacke och bröstkorg</a:t>
            </a:r>
          </a:p>
          <a:p>
            <a:r>
              <a:rPr lang="sv-SE" dirty="0"/>
              <a:t>Spänd andning</a:t>
            </a:r>
          </a:p>
          <a:p>
            <a:r>
              <a:rPr lang="sv-SE" dirty="0"/>
              <a:t>Sömnstörningar</a:t>
            </a:r>
          </a:p>
          <a:p>
            <a:r>
              <a:rPr lang="sv-SE" dirty="0"/>
              <a:t>Magkatarr och tarmbesvär</a:t>
            </a:r>
          </a:p>
        </p:txBody>
      </p:sp>
      <p:sp>
        <p:nvSpPr>
          <p:cNvPr id="4" name="Platshållare för innehåll 2"/>
          <p:cNvSpPr txBox="1">
            <a:spLocks/>
          </p:cNvSpPr>
          <p:nvPr/>
        </p:nvSpPr>
        <p:spPr bwMode="auto">
          <a:xfrm>
            <a:off x="4871437" y="1825625"/>
            <a:ext cx="3871342" cy="43513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57188" indent="-357188" algn="l" defTabSz="685800" rtl="0" eaLnBrk="0" fontAlgn="base" hangingPunct="0">
              <a:lnSpc>
                <a:spcPct val="110000"/>
              </a:lnSpc>
              <a:spcBef>
                <a:spcPts val="750"/>
              </a:spcBef>
              <a:spcAft>
                <a:spcPct val="0"/>
              </a:spcAft>
              <a:buFont typeface="Arial" panose="020B0604020202020204" pitchFamily="34" charset="0"/>
              <a:buChar char="•"/>
              <a:defRPr sz="2000" b="0" i="0" kern="1200">
                <a:solidFill>
                  <a:schemeClr val="tx1"/>
                </a:solidFill>
                <a:latin typeface="Verdana"/>
                <a:ea typeface="+mn-ea"/>
                <a:cs typeface="Verdana"/>
              </a:defRPr>
            </a:lvl1pPr>
            <a:lvl2pPr marL="714375" indent="-371475" algn="l" defTabSz="685800" rtl="0" eaLnBrk="0" fontAlgn="base" hangingPunct="0">
              <a:lnSpc>
                <a:spcPct val="110000"/>
              </a:lnSpc>
              <a:spcBef>
                <a:spcPts val="375"/>
              </a:spcBef>
              <a:spcAft>
                <a:spcPct val="0"/>
              </a:spcAft>
              <a:buFont typeface="Arial" panose="020B0604020202020204" pitchFamily="34" charset="0"/>
              <a:buChar char="•"/>
              <a:defRPr sz="1600" b="0" i="0" kern="1200">
                <a:solidFill>
                  <a:schemeClr val="tx1"/>
                </a:solidFill>
                <a:latin typeface="Verdana"/>
                <a:ea typeface="+mn-ea"/>
                <a:cs typeface="Verdana"/>
              </a:defRPr>
            </a:lvl2pPr>
            <a:lvl3pPr marL="857250" indent="-171450" algn="l" defTabSz="685800" rtl="0" eaLnBrk="0" fontAlgn="base" hangingPunct="0">
              <a:lnSpc>
                <a:spcPct val="110000"/>
              </a:lnSpc>
              <a:spcBef>
                <a:spcPts val="375"/>
              </a:spcBef>
              <a:spcAft>
                <a:spcPct val="0"/>
              </a:spcAft>
              <a:buFont typeface="Arial" panose="020B0604020202020204" pitchFamily="34" charset="0"/>
              <a:buChar char="•"/>
              <a:defRPr sz="1400" b="0" i="0" kern="1200">
                <a:solidFill>
                  <a:schemeClr val="tx1"/>
                </a:solidFill>
                <a:latin typeface="Verdana"/>
                <a:ea typeface="+mn-ea"/>
                <a:cs typeface="Verdana"/>
              </a:defRPr>
            </a:lvl3pPr>
            <a:lvl4pPr marL="1200150" indent="-171450" algn="l" defTabSz="685800" rtl="0" eaLnBrk="0" fontAlgn="base" hangingPunct="0">
              <a:lnSpc>
                <a:spcPct val="110000"/>
              </a:lnSpc>
              <a:spcBef>
                <a:spcPts val="375"/>
              </a:spcBef>
              <a:spcAft>
                <a:spcPct val="0"/>
              </a:spcAft>
              <a:buFont typeface="Arial" panose="020B0604020202020204" pitchFamily="34" charset="0"/>
              <a:buChar char="•"/>
              <a:defRPr sz="1300" b="0" i="0" kern="1200">
                <a:solidFill>
                  <a:schemeClr val="tx1"/>
                </a:solidFill>
                <a:latin typeface="Verdana"/>
                <a:ea typeface="+mn-ea"/>
                <a:cs typeface="Verdana"/>
              </a:defRPr>
            </a:lvl4pPr>
            <a:lvl5pPr marL="1543050" indent="-171450" algn="l" defTabSz="685800" rtl="0" eaLnBrk="0" fontAlgn="base" hangingPunct="0">
              <a:lnSpc>
                <a:spcPct val="110000"/>
              </a:lnSpc>
              <a:spcBef>
                <a:spcPts val="375"/>
              </a:spcBef>
              <a:spcAft>
                <a:spcPct val="0"/>
              </a:spcAft>
              <a:buFont typeface="Arial" panose="020B0604020202020204" pitchFamily="34" charset="0"/>
              <a:buChar char="•"/>
              <a:defRPr sz="1300" b="0" i="0" kern="1200">
                <a:solidFill>
                  <a:schemeClr val="tx1"/>
                </a:solidFill>
                <a:latin typeface="Verdana"/>
                <a:ea typeface="+mn-ea"/>
                <a:cs typeface="Verdana"/>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sv-SE" b="1" dirty="0">
                <a:solidFill>
                  <a:srgbClr val="CF0540"/>
                </a:solidFill>
              </a:rPr>
              <a:t>… och knoppen!</a:t>
            </a:r>
          </a:p>
          <a:p>
            <a:r>
              <a:rPr lang="sv-SE" dirty="0"/>
              <a:t>Irritabilitet, dåligt humör, orkar inte med andra människor</a:t>
            </a:r>
          </a:p>
          <a:p>
            <a:pPr lvl="0"/>
            <a:r>
              <a:rPr lang="sv-SE" dirty="0"/>
              <a:t>Missnöje, glädjelöshet, ointresse</a:t>
            </a:r>
          </a:p>
          <a:p>
            <a:pPr lvl="0"/>
            <a:r>
              <a:rPr lang="sv-SE" dirty="0"/>
              <a:t>Koncentrationsproblem</a:t>
            </a:r>
          </a:p>
          <a:p>
            <a:r>
              <a:rPr lang="sv-SE" dirty="0"/>
              <a:t>Pessimism</a:t>
            </a:r>
          </a:p>
          <a:p>
            <a:pPr lvl="0"/>
            <a:r>
              <a:rPr lang="sv-SE" dirty="0"/>
              <a:t>Förlust av självkänsla</a:t>
            </a:r>
          </a:p>
          <a:p>
            <a:pPr lvl="0"/>
            <a:r>
              <a:rPr lang="sv-SE" dirty="0"/>
              <a:t>Svårt att koppla av</a:t>
            </a:r>
          </a:p>
        </p:txBody>
      </p:sp>
      <p:sp>
        <p:nvSpPr>
          <p:cNvPr id="5" name="Platshållare för bildnummer 3"/>
          <p:cNvSpPr>
            <a:spLocks noGrp="1"/>
          </p:cNvSpPr>
          <p:nvPr>
            <p:ph type="sldNum" sz="quarter" idx="12"/>
          </p:nvPr>
        </p:nvSpPr>
        <p:spPr>
          <a:xfrm>
            <a:off x="6457950" y="6237312"/>
            <a:ext cx="2057400" cy="365125"/>
          </a:xfrm>
        </p:spPr>
        <p:txBody>
          <a:bodyPr/>
          <a:lstStyle/>
          <a:p>
            <a:pPr>
              <a:defRPr/>
            </a:pPr>
            <a:fld id="{B74DF666-2EDA-42F8-97B9-8BF26EB6871A}" type="slidenum">
              <a:rPr lang="sv-SE" altLang="sv-SE" smtClean="0"/>
              <a:pPr>
                <a:defRPr/>
              </a:pPr>
              <a:t>26</a:t>
            </a:fld>
            <a:endParaRPr lang="sv-SE" altLang="sv-SE" dirty="0"/>
          </a:p>
        </p:txBody>
      </p:sp>
    </p:spTree>
    <p:extLst>
      <p:ext uri="{BB962C8B-B14F-4D97-AF65-F5344CB8AC3E}">
        <p14:creationId xmlns:p14="http://schemas.microsoft.com/office/powerpoint/2010/main" val="2683053457"/>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När oro blir till ångest</a:t>
            </a:r>
          </a:p>
        </p:txBody>
      </p:sp>
      <p:sp>
        <p:nvSpPr>
          <p:cNvPr id="3" name="Platshållare för innehåll 2"/>
          <p:cNvSpPr>
            <a:spLocks noGrp="1"/>
          </p:cNvSpPr>
          <p:nvPr>
            <p:ph idx="1"/>
          </p:nvPr>
        </p:nvSpPr>
        <p:spPr>
          <a:xfrm>
            <a:off x="628650" y="1825625"/>
            <a:ext cx="8335838" cy="4351338"/>
          </a:xfrm>
        </p:spPr>
        <p:txBody>
          <a:bodyPr/>
          <a:lstStyle/>
          <a:p>
            <a:r>
              <a:rPr lang="sv-SE" dirty="0"/>
              <a:t>Skarp nervositet utan anledning </a:t>
            </a:r>
            <a:br>
              <a:rPr lang="sv-SE" dirty="0"/>
            </a:br>
            <a:r>
              <a:rPr lang="sv-SE" dirty="0"/>
              <a:t>– känslan av att något hemskt ska hända</a:t>
            </a:r>
          </a:p>
          <a:p>
            <a:pPr>
              <a:spcBef>
                <a:spcPts val="1350"/>
              </a:spcBef>
            </a:pPr>
            <a:r>
              <a:rPr lang="sv-SE" dirty="0"/>
              <a:t>Obehagliga spänningar </a:t>
            </a:r>
            <a:br>
              <a:rPr lang="sv-SE" dirty="0"/>
            </a:br>
            <a:r>
              <a:rPr lang="sv-SE" dirty="0"/>
              <a:t>– fjärilar i magen, hjärtklappning, handsvett, </a:t>
            </a:r>
            <a:br>
              <a:rPr lang="sv-SE" dirty="0"/>
            </a:br>
            <a:r>
              <a:rPr lang="sv-SE" dirty="0"/>
              <a:t>kalla fingrar, darrning, forcerad andning</a:t>
            </a:r>
          </a:p>
          <a:p>
            <a:pPr>
              <a:spcBef>
                <a:spcPts val="1350"/>
              </a:spcBef>
            </a:pPr>
            <a:r>
              <a:rPr lang="sv-SE" dirty="0"/>
              <a:t>Rädsla inför vissa situationer </a:t>
            </a:r>
            <a:br>
              <a:rPr lang="sv-SE" dirty="0"/>
            </a:br>
            <a:r>
              <a:rPr lang="sv-SE" dirty="0"/>
              <a:t>– ”låt mig slippa”, ”jag orkar inte”</a:t>
            </a:r>
          </a:p>
          <a:p>
            <a:pPr>
              <a:spcBef>
                <a:spcPts val="1350"/>
              </a:spcBef>
            </a:pPr>
            <a:endParaRPr lang="sv-SE" dirty="0"/>
          </a:p>
          <a:p>
            <a:pPr marL="0" indent="0">
              <a:spcBef>
                <a:spcPts val="1350"/>
              </a:spcBef>
              <a:buNone/>
            </a:pPr>
            <a:r>
              <a:rPr lang="sv-SE" b="1" dirty="0">
                <a:solidFill>
                  <a:srgbClr val="CF0540"/>
                </a:solidFill>
              </a:rPr>
              <a:t>		Berätta för din läkare – bra behandling finns!</a:t>
            </a:r>
          </a:p>
        </p:txBody>
      </p:sp>
      <p:sp>
        <p:nvSpPr>
          <p:cNvPr id="4" name="Platshållare för bildnummer 3"/>
          <p:cNvSpPr>
            <a:spLocks noGrp="1"/>
          </p:cNvSpPr>
          <p:nvPr>
            <p:ph type="sldNum" sz="quarter" idx="12"/>
          </p:nvPr>
        </p:nvSpPr>
        <p:spPr>
          <a:xfrm>
            <a:off x="6457950" y="6237312"/>
            <a:ext cx="2057400" cy="365125"/>
          </a:xfrm>
        </p:spPr>
        <p:txBody>
          <a:bodyPr/>
          <a:lstStyle/>
          <a:p>
            <a:pPr>
              <a:defRPr/>
            </a:pPr>
            <a:fld id="{B74DF666-2EDA-42F8-97B9-8BF26EB6871A}" type="slidenum">
              <a:rPr lang="sv-SE" altLang="sv-SE" smtClean="0"/>
              <a:pPr>
                <a:defRPr/>
              </a:pPr>
              <a:t>27</a:t>
            </a:fld>
            <a:endParaRPr lang="sv-SE" altLang="sv-SE" dirty="0"/>
          </a:p>
        </p:txBody>
      </p:sp>
      <p:sp>
        <p:nvSpPr>
          <p:cNvPr id="5" name="Höger 4"/>
          <p:cNvSpPr/>
          <p:nvPr/>
        </p:nvSpPr>
        <p:spPr>
          <a:xfrm>
            <a:off x="730176" y="5157192"/>
            <a:ext cx="936104" cy="576064"/>
          </a:xfrm>
          <a:prstGeom prst="rightArrow">
            <a:avLst/>
          </a:prstGeom>
          <a:solidFill>
            <a:srgbClr val="CF054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4197510052"/>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28650" y="332656"/>
            <a:ext cx="7886700" cy="1325563"/>
          </a:xfrm>
        </p:spPr>
        <p:txBody>
          <a:bodyPr/>
          <a:lstStyle/>
          <a:p>
            <a:pPr>
              <a:lnSpc>
                <a:spcPct val="110000"/>
              </a:lnSpc>
            </a:pPr>
            <a:r>
              <a:rPr lang="sv-SE" dirty="0"/>
              <a:t>När nedstämdhet blir till depression</a:t>
            </a:r>
          </a:p>
        </p:txBody>
      </p:sp>
      <p:sp>
        <p:nvSpPr>
          <p:cNvPr id="3" name="Platshållare för innehåll 2"/>
          <p:cNvSpPr>
            <a:spLocks noGrp="1"/>
          </p:cNvSpPr>
          <p:nvPr>
            <p:ph idx="1"/>
          </p:nvPr>
        </p:nvSpPr>
        <p:spPr>
          <a:xfrm>
            <a:off x="628650" y="1825625"/>
            <a:ext cx="8335838" cy="4123655"/>
          </a:xfrm>
        </p:spPr>
        <p:txBody>
          <a:bodyPr/>
          <a:lstStyle/>
          <a:p>
            <a:r>
              <a:rPr lang="sv-SE" dirty="0"/>
              <a:t>Sorgsen – livet känns meningslöst i långa perioder</a:t>
            </a:r>
          </a:p>
          <a:p>
            <a:r>
              <a:rPr lang="sv-SE" dirty="0"/>
              <a:t>Förlorat intresse för det som brukar ge glädje</a:t>
            </a:r>
          </a:p>
          <a:p>
            <a:r>
              <a:rPr lang="sv-SE" dirty="0"/>
              <a:t>Energibrist, orkar inte ta tag i saker</a:t>
            </a:r>
          </a:p>
          <a:p>
            <a:r>
              <a:rPr lang="sv-SE" dirty="0"/>
              <a:t>Känner skuld, skam, värdelöshet</a:t>
            </a:r>
          </a:p>
          <a:p>
            <a:r>
              <a:rPr lang="sv-SE" dirty="0"/>
              <a:t>Påverkad sömn och aptit</a:t>
            </a:r>
          </a:p>
          <a:p>
            <a:r>
              <a:rPr lang="sv-SE" dirty="0"/>
              <a:t>Tankar på döden</a:t>
            </a:r>
          </a:p>
        </p:txBody>
      </p:sp>
      <p:sp>
        <p:nvSpPr>
          <p:cNvPr id="4" name="Platshållare för bildnummer 3"/>
          <p:cNvSpPr>
            <a:spLocks noGrp="1"/>
          </p:cNvSpPr>
          <p:nvPr>
            <p:ph type="sldNum" sz="quarter" idx="12"/>
          </p:nvPr>
        </p:nvSpPr>
        <p:spPr>
          <a:xfrm>
            <a:off x="6457950" y="6237312"/>
            <a:ext cx="2057400" cy="365125"/>
          </a:xfrm>
        </p:spPr>
        <p:txBody>
          <a:bodyPr/>
          <a:lstStyle/>
          <a:p>
            <a:pPr>
              <a:defRPr/>
            </a:pPr>
            <a:fld id="{B74DF666-2EDA-42F8-97B9-8BF26EB6871A}" type="slidenum">
              <a:rPr lang="sv-SE" altLang="sv-SE" smtClean="0"/>
              <a:pPr>
                <a:defRPr/>
              </a:pPr>
              <a:t>28</a:t>
            </a:fld>
            <a:endParaRPr lang="sv-SE" altLang="sv-SE" dirty="0"/>
          </a:p>
        </p:txBody>
      </p:sp>
      <p:sp>
        <p:nvSpPr>
          <p:cNvPr id="5" name="Höger 4"/>
          <p:cNvSpPr/>
          <p:nvPr/>
        </p:nvSpPr>
        <p:spPr>
          <a:xfrm>
            <a:off x="730176" y="5157192"/>
            <a:ext cx="936104" cy="576064"/>
          </a:xfrm>
          <a:prstGeom prst="rightArrow">
            <a:avLst/>
          </a:prstGeom>
          <a:solidFill>
            <a:srgbClr val="CF054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sp>
        <p:nvSpPr>
          <p:cNvPr id="6" name="textruta 5"/>
          <p:cNvSpPr txBox="1"/>
          <p:nvPr/>
        </p:nvSpPr>
        <p:spPr>
          <a:xfrm>
            <a:off x="2000920" y="5212864"/>
            <a:ext cx="7164288" cy="677108"/>
          </a:xfrm>
          <a:prstGeom prst="rect">
            <a:avLst/>
          </a:prstGeom>
          <a:noFill/>
        </p:spPr>
        <p:txBody>
          <a:bodyPr wrap="square" rtlCol="0">
            <a:spAutoFit/>
          </a:bodyPr>
          <a:lstStyle/>
          <a:p>
            <a:r>
              <a:rPr lang="sv-SE" sz="2000" b="1" dirty="0">
                <a:solidFill>
                  <a:srgbClr val="CF0540"/>
                </a:solidFill>
                <a:latin typeface="Verdana"/>
                <a:cs typeface="Verdana"/>
              </a:rPr>
              <a:t>Berätta för din läkare – bra behandling finns!</a:t>
            </a:r>
          </a:p>
          <a:p>
            <a:endParaRPr lang="sv-SE" dirty="0"/>
          </a:p>
        </p:txBody>
      </p:sp>
    </p:spTree>
    <p:extLst>
      <p:ext uri="{BB962C8B-B14F-4D97-AF65-F5344CB8AC3E}">
        <p14:creationId xmlns:p14="http://schemas.microsoft.com/office/powerpoint/2010/main" val="2406599613"/>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Behandling gör att man mår bättre!</a:t>
            </a:r>
          </a:p>
        </p:txBody>
      </p:sp>
      <p:sp>
        <p:nvSpPr>
          <p:cNvPr id="3" name="Platshållare för innehåll 2"/>
          <p:cNvSpPr>
            <a:spLocks noGrp="1"/>
          </p:cNvSpPr>
          <p:nvPr>
            <p:ph idx="1"/>
          </p:nvPr>
        </p:nvSpPr>
        <p:spPr/>
        <p:txBody>
          <a:bodyPr/>
          <a:lstStyle/>
          <a:p>
            <a:r>
              <a:rPr lang="sv-SE" dirty="0"/>
              <a:t>Ångest och depression kan försämra livskvalitén </a:t>
            </a:r>
            <a:br>
              <a:rPr lang="sv-SE" dirty="0"/>
            </a:br>
            <a:r>
              <a:rPr lang="sv-SE" dirty="0"/>
              <a:t>lika mycket som hjärtsvikt i sig! </a:t>
            </a:r>
          </a:p>
          <a:p>
            <a:r>
              <a:rPr lang="sv-SE" dirty="0"/>
              <a:t>Det finns läkemedel som gör att man kan </a:t>
            </a:r>
            <a:br>
              <a:rPr lang="sv-SE" dirty="0"/>
            </a:br>
            <a:r>
              <a:rPr lang="sv-SE" dirty="0"/>
              <a:t>må mycket bättre.</a:t>
            </a:r>
          </a:p>
          <a:p>
            <a:r>
              <a:rPr lang="sv-SE" b="1" dirty="0">
                <a:solidFill>
                  <a:srgbClr val="CF0540"/>
                </a:solidFill>
              </a:rPr>
              <a:t>Berätta för din läkare </a:t>
            </a:r>
            <a:r>
              <a:rPr lang="sv-SE" dirty="0"/>
              <a:t>när känslorna begränsar dig </a:t>
            </a:r>
            <a:br>
              <a:rPr lang="sv-SE" dirty="0"/>
            </a:br>
            <a:r>
              <a:rPr lang="sv-SE" dirty="0"/>
              <a:t>i vardagen.</a:t>
            </a:r>
          </a:p>
          <a:p>
            <a:endParaRPr lang="sv-SE" dirty="0"/>
          </a:p>
        </p:txBody>
      </p:sp>
      <p:sp>
        <p:nvSpPr>
          <p:cNvPr id="4" name="Platshållare för bildnummer 3"/>
          <p:cNvSpPr>
            <a:spLocks noGrp="1"/>
          </p:cNvSpPr>
          <p:nvPr>
            <p:ph type="sldNum" sz="quarter" idx="12"/>
          </p:nvPr>
        </p:nvSpPr>
        <p:spPr>
          <a:xfrm>
            <a:off x="6457950" y="6237312"/>
            <a:ext cx="2057400" cy="365125"/>
          </a:xfrm>
        </p:spPr>
        <p:txBody>
          <a:bodyPr/>
          <a:lstStyle/>
          <a:p>
            <a:pPr>
              <a:defRPr/>
            </a:pPr>
            <a:fld id="{B74DF666-2EDA-42F8-97B9-8BF26EB6871A}" type="slidenum">
              <a:rPr lang="sv-SE" altLang="sv-SE" smtClean="0"/>
              <a:pPr>
                <a:defRPr/>
              </a:pPr>
              <a:t>29</a:t>
            </a:fld>
            <a:endParaRPr lang="sv-SE" altLang="sv-SE" dirty="0"/>
          </a:p>
        </p:txBody>
      </p:sp>
    </p:spTree>
    <p:extLst>
      <p:ext uri="{BB962C8B-B14F-4D97-AF65-F5344CB8AC3E}">
        <p14:creationId xmlns:p14="http://schemas.microsoft.com/office/powerpoint/2010/main" val="4189286874"/>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1"/>
          <p:cNvSpPr>
            <a:spLocks noGrp="1"/>
          </p:cNvSpPr>
          <p:nvPr>
            <p:ph type="title"/>
          </p:nvPr>
        </p:nvSpPr>
        <p:spPr>
          <a:xfrm>
            <a:off x="628650" y="1484784"/>
            <a:ext cx="7886700" cy="1325563"/>
          </a:xfrm>
        </p:spPr>
        <p:txBody>
          <a:bodyPr/>
          <a:lstStyle/>
          <a:p>
            <a:r>
              <a:rPr lang="sv-SE" dirty="0"/>
              <a:t>Läkemedel vid hjärtsvikt</a:t>
            </a:r>
          </a:p>
        </p:txBody>
      </p:sp>
      <p:sp>
        <p:nvSpPr>
          <p:cNvPr id="7" name="Rektangel med rundade hörn 6"/>
          <p:cNvSpPr/>
          <p:nvPr/>
        </p:nvSpPr>
        <p:spPr>
          <a:xfrm>
            <a:off x="743332" y="578562"/>
            <a:ext cx="2232248" cy="792088"/>
          </a:xfrm>
          <a:prstGeom prst="roundRect">
            <a:avLst/>
          </a:prstGeom>
          <a:solidFill>
            <a:srgbClr val="CF0540"/>
          </a:soli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sp>
        <p:nvSpPr>
          <p:cNvPr id="8" name="Platshållare för innehåll 2"/>
          <p:cNvSpPr txBox="1">
            <a:spLocks/>
          </p:cNvSpPr>
          <p:nvPr/>
        </p:nvSpPr>
        <p:spPr>
          <a:xfrm>
            <a:off x="758273" y="607421"/>
            <a:ext cx="2232248" cy="648073"/>
          </a:xfrm>
          <a:prstGeom prst="rect">
            <a:avLst/>
          </a:prstGeom>
        </p:spPr>
        <p:txBody>
          <a:bodyPr/>
          <a:lstStyle>
            <a:lvl1pPr marL="171450" indent="-171450" algn="l" defTabSz="685800" rtl="0" eaLnBrk="0" fontAlgn="base" hangingPunct="0">
              <a:lnSpc>
                <a:spcPct val="100000"/>
              </a:lnSpc>
              <a:spcBef>
                <a:spcPts val="750"/>
              </a:spcBef>
              <a:spcAft>
                <a:spcPct val="0"/>
              </a:spcAft>
              <a:buFont typeface="Arial" panose="020B0604020202020204" pitchFamily="34" charset="0"/>
              <a:buChar char="•"/>
              <a:defRPr sz="1800" b="0" i="0" kern="1200">
                <a:solidFill>
                  <a:schemeClr val="tx1"/>
                </a:solidFill>
                <a:latin typeface="Verdana"/>
                <a:ea typeface="+mn-ea"/>
                <a:cs typeface="Verdana"/>
              </a:defRPr>
            </a:lvl1pPr>
            <a:lvl2pPr marL="514350" indent="-171450" algn="l" defTabSz="685800" rtl="0" eaLnBrk="0" fontAlgn="base" hangingPunct="0">
              <a:lnSpc>
                <a:spcPct val="100000"/>
              </a:lnSpc>
              <a:spcBef>
                <a:spcPts val="375"/>
              </a:spcBef>
              <a:spcAft>
                <a:spcPct val="0"/>
              </a:spcAft>
              <a:buFont typeface="Arial" panose="020B0604020202020204" pitchFamily="34" charset="0"/>
              <a:buChar char="•"/>
              <a:defRPr sz="1600" b="0" i="0" kern="1200">
                <a:solidFill>
                  <a:schemeClr val="tx1"/>
                </a:solidFill>
                <a:latin typeface="Verdana"/>
                <a:ea typeface="+mn-ea"/>
                <a:cs typeface="Verdana"/>
              </a:defRPr>
            </a:lvl2pPr>
            <a:lvl3pPr marL="857250" indent="-171450" algn="l" defTabSz="685800" rtl="0" eaLnBrk="0" fontAlgn="base" hangingPunct="0">
              <a:lnSpc>
                <a:spcPct val="100000"/>
              </a:lnSpc>
              <a:spcBef>
                <a:spcPts val="375"/>
              </a:spcBef>
              <a:spcAft>
                <a:spcPct val="0"/>
              </a:spcAft>
              <a:buFont typeface="Arial" panose="020B0604020202020204" pitchFamily="34" charset="0"/>
              <a:buChar char="•"/>
              <a:defRPr sz="1400" b="0" i="0" kern="1200">
                <a:solidFill>
                  <a:schemeClr val="tx1"/>
                </a:solidFill>
                <a:latin typeface="Verdana"/>
                <a:ea typeface="+mn-ea"/>
                <a:cs typeface="Verdana"/>
              </a:defRPr>
            </a:lvl3pPr>
            <a:lvl4pPr marL="1200150" indent="-171450" algn="l" defTabSz="685800" rtl="0" eaLnBrk="0" fontAlgn="base" hangingPunct="0">
              <a:lnSpc>
                <a:spcPct val="100000"/>
              </a:lnSpc>
              <a:spcBef>
                <a:spcPts val="375"/>
              </a:spcBef>
              <a:spcAft>
                <a:spcPct val="0"/>
              </a:spcAft>
              <a:buFont typeface="Arial" panose="020B0604020202020204" pitchFamily="34" charset="0"/>
              <a:buChar char="•"/>
              <a:defRPr sz="1300" b="0" i="0" kern="1200">
                <a:solidFill>
                  <a:schemeClr val="tx1"/>
                </a:solidFill>
                <a:latin typeface="Verdana"/>
                <a:ea typeface="+mn-ea"/>
                <a:cs typeface="Verdana"/>
              </a:defRPr>
            </a:lvl4pPr>
            <a:lvl5pPr marL="1543050" indent="-171450" algn="l" defTabSz="685800" rtl="0" eaLnBrk="0" fontAlgn="base" hangingPunct="0">
              <a:lnSpc>
                <a:spcPct val="100000"/>
              </a:lnSpc>
              <a:spcBef>
                <a:spcPts val="375"/>
              </a:spcBef>
              <a:spcAft>
                <a:spcPct val="0"/>
              </a:spcAft>
              <a:buFont typeface="Arial" panose="020B0604020202020204" pitchFamily="34" charset="0"/>
              <a:buChar char="•"/>
              <a:defRPr sz="1300" b="0" i="0" kern="1200">
                <a:solidFill>
                  <a:schemeClr val="tx1"/>
                </a:solidFill>
                <a:latin typeface="Verdana"/>
                <a:ea typeface="+mn-ea"/>
                <a:cs typeface="Verdana"/>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sv-SE" sz="4000" dirty="0">
                <a:solidFill>
                  <a:schemeClr val="bg1"/>
                </a:solidFill>
              </a:rPr>
              <a:t>Pass 1</a:t>
            </a:r>
          </a:p>
        </p:txBody>
      </p:sp>
      <p:sp>
        <p:nvSpPr>
          <p:cNvPr id="10" name="Platshållare för bildnummer 3"/>
          <p:cNvSpPr>
            <a:spLocks noGrp="1"/>
          </p:cNvSpPr>
          <p:nvPr>
            <p:ph type="sldNum" sz="quarter" idx="12"/>
          </p:nvPr>
        </p:nvSpPr>
        <p:spPr>
          <a:xfrm>
            <a:off x="6457950" y="6237312"/>
            <a:ext cx="2057400" cy="365125"/>
          </a:xfrm>
        </p:spPr>
        <p:txBody>
          <a:bodyPr/>
          <a:lstStyle/>
          <a:p>
            <a:pPr>
              <a:defRPr/>
            </a:pPr>
            <a:fld id="{B74DF666-2EDA-42F8-97B9-8BF26EB6871A}" type="slidenum">
              <a:rPr lang="sv-SE" altLang="sv-SE" smtClean="0"/>
              <a:pPr>
                <a:defRPr/>
              </a:pPr>
              <a:t>3</a:t>
            </a:fld>
            <a:endParaRPr lang="sv-SE" altLang="sv-SE" dirty="0"/>
          </a:p>
        </p:txBody>
      </p:sp>
      <p:pic>
        <p:nvPicPr>
          <p:cNvPr id="2" name="Bildobjekt 1" descr="Piller_SVIKT.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923928" y="2852936"/>
            <a:ext cx="3352800" cy="2295808"/>
          </a:xfrm>
          <a:prstGeom prst="rect">
            <a:avLst/>
          </a:prstGeom>
        </p:spPr>
      </p:pic>
    </p:spTree>
    <p:extLst>
      <p:ext uri="{BB962C8B-B14F-4D97-AF65-F5344CB8AC3E}">
        <p14:creationId xmlns:p14="http://schemas.microsoft.com/office/powerpoint/2010/main" val="4265185121"/>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Planera för balans och bra dagar</a:t>
            </a:r>
          </a:p>
        </p:txBody>
      </p:sp>
      <p:sp>
        <p:nvSpPr>
          <p:cNvPr id="3" name="Platshållare för innehåll 2"/>
          <p:cNvSpPr>
            <a:spLocks noGrp="1"/>
          </p:cNvSpPr>
          <p:nvPr>
            <p:ph idx="1"/>
          </p:nvPr>
        </p:nvSpPr>
        <p:spPr>
          <a:xfrm>
            <a:off x="628650" y="1825625"/>
            <a:ext cx="3655318" cy="2827511"/>
          </a:xfrm>
        </p:spPr>
        <p:txBody>
          <a:bodyPr/>
          <a:lstStyle/>
          <a:p>
            <a:r>
              <a:rPr lang="sv-SE" dirty="0"/>
              <a:t>Fysisk aktivitet</a:t>
            </a:r>
          </a:p>
          <a:p>
            <a:r>
              <a:rPr lang="sv-SE" dirty="0"/>
              <a:t>Mentala utmaningar</a:t>
            </a:r>
          </a:p>
          <a:p>
            <a:r>
              <a:rPr lang="sv-SE" dirty="0"/>
              <a:t>Social samvaro</a:t>
            </a:r>
          </a:p>
          <a:p>
            <a:r>
              <a:rPr lang="sv-SE" dirty="0"/>
              <a:t>Vila och återhämtning</a:t>
            </a:r>
          </a:p>
          <a:p>
            <a:r>
              <a:rPr lang="sv-SE" dirty="0"/>
              <a:t>Ät bra</a:t>
            </a:r>
          </a:p>
          <a:p>
            <a:r>
              <a:rPr lang="sv-SE" dirty="0"/>
              <a:t>Sov!</a:t>
            </a:r>
          </a:p>
        </p:txBody>
      </p:sp>
      <p:sp>
        <p:nvSpPr>
          <p:cNvPr id="5" name="Ellips 4"/>
          <p:cNvSpPr/>
          <p:nvPr/>
        </p:nvSpPr>
        <p:spPr>
          <a:xfrm>
            <a:off x="5666928" y="1412776"/>
            <a:ext cx="2452605" cy="1491291"/>
          </a:xfrm>
          <a:prstGeom prst="wedgeEllipseCallout">
            <a:avLst>
              <a:gd name="adj1" fmla="val -33850"/>
              <a:gd name="adj2" fmla="val 80870"/>
            </a:avLst>
          </a:prstGeom>
          <a:solidFill>
            <a:srgbClr val="CF0540"/>
          </a:soli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sz="100"/>
          </a:p>
        </p:txBody>
      </p:sp>
      <p:sp>
        <p:nvSpPr>
          <p:cNvPr id="6" name="textruta 5"/>
          <p:cNvSpPr txBox="1"/>
          <p:nvPr/>
        </p:nvSpPr>
        <p:spPr>
          <a:xfrm>
            <a:off x="5652120" y="1704306"/>
            <a:ext cx="2592288" cy="1200329"/>
          </a:xfrm>
          <a:prstGeom prst="rect">
            <a:avLst/>
          </a:prstGeom>
          <a:noFill/>
          <a:ln>
            <a:noFill/>
          </a:ln>
        </p:spPr>
        <p:txBody>
          <a:bodyPr wrap="square" rtlCol="0">
            <a:spAutoFit/>
          </a:bodyPr>
          <a:lstStyle/>
          <a:p>
            <a:pPr algn="ctr"/>
            <a:r>
              <a:rPr lang="sv-SE" dirty="0">
                <a:solidFill>
                  <a:schemeClr val="bg1"/>
                </a:solidFill>
                <a:latin typeface="Verdana"/>
                <a:cs typeface="Verdana"/>
              </a:rPr>
              <a:t>Gör något </a:t>
            </a:r>
            <a:br>
              <a:rPr lang="sv-SE" dirty="0">
                <a:solidFill>
                  <a:schemeClr val="bg1"/>
                </a:solidFill>
                <a:latin typeface="Verdana"/>
                <a:cs typeface="Verdana"/>
              </a:rPr>
            </a:br>
            <a:r>
              <a:rPr lang="sv-SE" dirty="0">
                <a:solidFill>
                  <a:schemeClr val="bg1"/>
                </a:solidFill>
                <a:latin typeface="Verdana"/>
                <a:cs typeface="Verdana"/>
              </a:rPr>
              <a:t>som gör dig glad </a:t>
            </a:r>
            <a:br>
              <a:rPr lang="sv-SE" dirty="0">
                <a:solidFill>
                  <a:schemeClr val="bg1"/>
                </a:solidFill>
                <a:latin typeface="Verdana"/>
                <a:cs typeface="Verdana"/>
              </a:rPr>
            </a:br>
            <a:r>
              <a:rPr lang="sv-SE" dirty="0">
                <a:solidFill>
                  <a:schemeClr val="bg1"/>
                </a:solidFill>
                <a:latin typeface="Verdana"/>
                <a:cs typeface="Verdana"/>
              </a:rPr>
              <a:t>varje dag! </a:t>
            </a:r>
          </a:p>
          <a:p>
            <a:pPr algn="ctr"/>
            <a:endParaRPr lang="sv-SE" dirty="0">
              <a:solidFill>
                <a:schemeClr val="bg1"/>
              </a:solidFill>
              <a:latin typeface="Verdana"/>
              <a:cs typeface="Verdana"/>
            </a:endParaRPr>
          </a:p>
        </p:txBody>
      </p:sp>
      <p:sp>
        <p:nvSpPr>
          <p:cNvPr id="8" name="Platshållare för bildnummer 3"/>
          <p:cNvSpPr>
            <a:spLocks noGrp="1"/>
          </p:cNvSpPr>
          <p:nvPr>
            <p:ph type="sldNum" sz="quarter" idx="12"/>
          </p:nvPr>
        </p:nvSpPr>
        <p:spPr>
          <a:xfrm>
            <a:off x="6457950" y="6237312"/>
            <a:ext cx="2057400" cy="365125"/>
          </a:xfrm>
        </p:spPr>
        <p:txBody>
          <a:bodyPr/>
          <a:lstStyle/>
          <a:p>
            <a:pPr>
              <a:defRPr/>
            </a:pPr>
            <a:fld id="{B74DF666-2EDA-42F8-97B9-8BF26EB6871A}" type="slidenum">
              <a:rPr lang="sv-SE" altLang="sv-SE" smtClean="0"/>
              <a:pPr>
                <a:defRPr/>
              </a:pPr>
              <a:t>30</a:t>
            </a:fld>
            <a:endParaRPr lang="sv-SE" altLang="sv-SE" dirty="0"/>
          </a:p>
        </p:txBody>
      </p:sp>
      <p:pic>
        <p:nvPicPr>
          <p:cNvPr id="4" name="Bildobjekt 3" descr="Hands in air_SVIKT_woman.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387454" y="3015538"/>
            <a:ext cx="1272778" cy="2861734"/>
          </a:xfrm>
          <a:prstGeom prst="rect">
            <a:avLst/>
          </a:prstGeom>
          <a:effectLst>
            <a:outerShdw blurRad="76200" dir="18900000" sy="23000" kx="-1200000" algn="bl" rotWithShape="0">
              <a:prstClr val="black">
                <a:alpha val="20000"/>
              </a:prstClr>
            </a:outerShdw>
          </a:effectLst>
        </p:spPr>
      </p:pic>
    </p:spTree>
    <p:extLst>
      <p:ext uri="{BB962C8B-B14F-4D97-AF65-F5344CB8AC3E}">
        <p14:creationId xmlns:p14="http://schemas.microsoft.com/office/powerpoint/2010/main" val="820182296"/>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solidFill>
                  <a:schemeClr val="bg1">
                    <a:lumMod val="50000"/>
                  </a:schemeClr>
                </a:solidFill>
              </a:rPr>
              <a:t>Uppgift 4: </a:t>
            </a:r>
            <a:r>
              <a:rPr lang="sv-SE" dirty="0"/>
              <a:t>Min plan för att må bra</a:t>
            </a:r>
          </a:p>
        </p:txBody>
      </p:sp>
      <p:grpSp>
        <p:nvGrpSpPr>
          <p:cNvPr id="5" name="Grupp 4"/>
          <p:cNvGrpSpPr/>
          <p:nvPr/>
        </p:nvGrpSpPr>
        <p:grpSpPr>
          <a:xfrm>
            <a:off x="3586647" y="1916832"/>
            <a:ext cx="2901792" cy="3753864"/>
            <a:chOff x="3586647" y="1916832"/>
            <a:chExt cx="2901792" cy="3753864"/>
          </a:xfrm>
        </p:grpSpPr>
        <p:sp>
          <p:nvSpPr>
            <p:cNvPr id="6" name="Vikt hörn 5"/>
            <p:cNvSpPr/>
            <p:nvPr/>
          </p:nvSpPr>
          <p:spPr>
            <a:xfrm rot="1115698">
              <a:off x="3586647" y="1916832"/>
              <a:ext cx="2746730" cy="3753864"/>
            </a:xfrm>
            <a:prstGeom prst="foldedCorner">
              <a:avLst/>
            </a:prstGeom>
            <a:solidFill>
              <a:schemeClr val="bg1"/>
            </a:solidFill>
            <a:ln>
              <a:solidFill>
                <a:schemeClr val="bg1">
                  <a:lumMod val="65000"/>
                </a:schemeClr>
              </a:solid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cxnSp>
          <p:nvCxnSpPr>
            <p:cNvPr id="7" name="Rak 6"/>
            <p:cNvCxnSpPr/>
            <p:nvPr/>
          </p:nvCxnSpPr>
          <p:spPr>
            <a:xfrm rot="1115698">
              <a:off x="4382613" y="2456437"/>
              <a:ext cx="2105826" cy="0"/>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cxnSp>
          <p:nvCxnSpPr>
            <p:cNvPr id="8" name="Rak 7"/>
            <p:cNvCxnSpPr/>
            <p:nvPr/>
          </p:nvCxnSpPr>
          <p:spPr>
            <a:xfrm rot="1115698">
              <a:off x="4252166" y="2844163"/>
              <a:ext cx="2105826" cy="0"/>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cxnSp>
          <p:nvCxnSpPr>
            <p:cNvPr id="9" name="Rak 8"/>
            <p:cNvCxnSpPr/>
            <p:nvPr/>
          </p:nvCxnSpPr>
          <p:spPr>
            <a:xfrm rot="1115698">
              <a:off x="4121720" y="3231890"/>
              <a:ext cx="2105826" cy="0"/>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cxnSp>
          <p:nvCxnSpPr>
            <p:cNvPr id="10" name="Rak 9"/>
            <p:cNvCxnSpPr/>
            <p:nvPr/>
          </p:nvCxnSpPr>
          <p:spPr>
            <a:xfrm rot="1115698">
              <a:off x="3991273" y="3619617"/>
              <a:ext cx="2105826" cy="0"/>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cxnSp>
          <p:nvCxnSpPr>
            <p:cNvPr id="11" name="Rak 10"/>
            <p:cNvCxnSpPr/>
            <p:nvPr/>
          </p:nvCxnSpPr>
          <p:spPr>
            <a:xfrm rot="1115698">
              <a:off x="3860827" y="4007342"/>
              <a:ext cx="2105826" cy="0"/>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cxnSp>
          <p:nvCxnSpPr>
            <p:cNvPr id="12" name="Rak 11"/>
            <p:cNvCxnSpPr/>
            <p:nvPr/>
          </p:nvCxnSpPr>
          <p:spPr>
            <a:xfrm rot="1115698">
              <a:off x="3730380" y="4395069"/>
              <a:ext cx="2105826" cy="0"/>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cxnSp>
          <p:nvCxnSpPr>
            <p:cNvPr id="13" name="Rak 12"/>
            <p:cNvCxnSpPr/>
            <p:nvPr/>
          </p:nvCxnSpPr>
          <p:spPr>
            <a:xfrm rot="1115698">
              <a:off x="3599934" y="4782795"/>
              <a:ext cx="2105826" cy="0"/>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grpSp>
      <p:sp>
        <p:nvSpPr>
          <p:cNvPr id="14" name="Platshållare för bildnummer 3"/>
          <p:cNvSpPr>
            <a:spLocks noGrp="1"/>
          </p:cNvSpPr>
          <p:nvPr>
            <p:ph type="sldNum" sz="quarter" idx="12"/>
          </p:nvPr>
        </p:nvSpPr>
        <p:spPr>
          <a:xfrm>
            <a:off x="6457950" y="6237312"/>
            <a:ext cx="2057400" cy="365125"/>
          </a:xfrm>
        </p:spPr>
        <p:txBody>
          <a:bodyPr/>
          <a:lstStyle/>
          <a:p>
            <a:pPr>
              <a:defRPr/>
            </a:pPr>
            <a:fld id="{B74DF666-2EDA-42F8-97B9-8BF26EB6871A}" type="slidenum">
              <a:rPr lang="sv-SE" altLang="sv-SE" smtClean="0"/>
              <a:pPr>
                <a:defRPr/>
              </a:pPr>
              <a:t>31</a:t>
            </a:fld>
            <a:endParaRPr lang="sv-SE" altLang="sv-SE" dirty="0"/>
          </a:p>
        </p:txBody>
      </p:sp>
    </p:spTree>
    <p:extLst>
      <p:ext uri="{BB962C8B-B14F-4D97-AF65-F5344CB8AC3E}">
        <p14:creationId xmlns:p14="http://schemas.microsoft.com/office/powerpoint/2010/main" val="3987078915"/>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descr="Man profil_SVIKT_Tankar dagen.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364088" y="1899570"/>
            <a:ext cx="3887562" cy="4958430"/>
          </a:xfrm>
          <a:prstGeom prst="rect">
            <a:avLst/>
          </a:prstGeom>
        </p:spPr>
      </p:pic>
      <p:sp>
        <p:nvSpPr>
          <p:cNvPr id="2" name="Rubrik 1"/>
          <p:cNvSpPr>
            <a:spLocks noGrp="1"/>
          </p:cNvSpPr>
          <p:nvPr>
            <p:ph type="title"/>
          </p:nvPr>
        </p:nvSpPr>
        <p:spPr/>
        <p:txBody>
          <a:bodyPr/>
          <a:lstStyle/>
          <a:p>
            <a:r>
              <a:rPr lang="sv-SE" b="1" dirty="0">
                <a:solidFill>
                  <a:srgbClr val="7F7F7F"/>
                </a:solidFill>
              </a:rPr>
              <a:t>Till sist:</a:t>
            </a:r>
            <a:r>
              <a:rPr lang="sv-SE" b="1" dirty="0">
                <a:solidFill>
                  <a:srgbClr val="0092D2"/>
                </a:solidFill>
              </a:rPr>
              <a:t> </a:t>
            </a:r>
            <a:r>
              <a:rPr lang="sv-SE" dirty="0"/>
              <a:t>Tankar för dagen</a:t>
            </a:r>
          </a:p>
        </p:txBody>
      </p:sp>
      <p:sp>
        <p:nvSpPr>
          <p:cNvPr id="3" name="Platshållare för innehåll 2"/>
          <p:cNvSpPr>
            <a:spLocks noGrp="1"/>
          </p:cNvSpPr>
          <p:nvPr>
            <p:ph idx="1"/>
          </p:nvPr>
        </p:nvSpPr>
        <p:spPr/>
        <p:txBody>
          <a:bodyPr/>
          <a:lstStyle/>
          <a:p>
            <a:pPr marL="0" indent="0">
              <a:buNone/>
            </a:pPr>
            <a:r>
              <a:rPr lang="sv-SE" dirty="0"/>
              <a:t>Hur kan dagens träff hjälpa dig </a:t>
            </a:r>
            <a:br>
              <a:rPr lang="sv-SE" dirty="0"/>
            </a:br>
            <a:r>
              <a:rPr lang="sv-SE" dirty="0"/>
              <a:t>i vardagen?</a:t>
            </a:r>
          </a:p>
          <a:p>
            <a:endParaRPr lang="sv-SE" dirty="0"/>
          </a:p>
        </p:txBody>
      </p:sp>
      <p:sp>
        <p:nvSpPr>
          <p:cNvPr id="7" name="Platshållare för bildnummer 3"/>
          <p:cNvSpPr>
            <a:spLocks noGrp="1"/>
          </p:cNvSpPr>
          <p:nvPr>
            <p:ph type="sldNum" sz="quarter" idx="12"/>
          </p:nvPr>
        </p:nvSpPr>
        <p:spPr>
          <a:xfrm>
            <a:off x="6457950" y="6237312"/>
            <a:ext cx="2057400" cy="365125"/>
          </a:xfrm>
        </p:spPr>
        <p:txBody>
          <a:bodyPr/>
          <a:lstStyle/>
          <a:p>
            <a:pPr>
              <a:defRPr/>
            </a:pPr>
            <a:fld id="{B74DF666-2EDA-42F8-97B9-8BF26EB6871A}" type="slidenum">
              <a:rPr lang="sv-SE" altLang="sv-SE" smtClean="0">
                <a:solidFill>
                  <a:schemeClr val="bg1"/>
                </a:solidFill>
              </a:rPr>
              <a:pPr>
                <a:defRPr/>
              </a:pPr>
              <a:t>32</a:t>
            </a:fld>
            <a:endParaRPr lang="sv-SE" altLang="sv-SE" dirty="0">
              <a:solidFill>
                <a:schemeClr val="bg1"/>
              </a:solidFill>
            </a:endParaRPr>
          </a:p>
        </p:txBody>
      </p:sp>
      <p:sp>
        <p:nvSpPr>
          <p:cNvPr id="6" name="textruta 5"/>
          <p:cNvSpPr txBox="1"/>
          <p:nvPr/>
        </p:nvSpPr>
        <p:spPr>
          <a:xfrm>
            <a:off x="4355976" y="6302756"/>
            <a:ext cx="3672408" cy="253916"/>
          </a:xfrm>
          <a:prstGeom prst="rect">
            <a:avLst/>
          </a:prstGeom>
          <a:noFill/>
        </p:spPr>
        <p:txBody>
          <a:bodyPr wrap="square" rtlCol="0">
            <a:spAutoFit/>
          </a:bodyPr>
          <a:lstStyle/>
          <a:p>
            <a:pPr algn="r"/>
            <a:r>
              <a:rPr lang="sv-SE" sz="1000" dirty="0">
                <a:solidFill>
                  <a:schemeClr val="bg1"/>
                </a:solidFill>
              </a:rPr>
              <a:t>© Riksförbundet </a:t>
            </a:r>
            <a:r>
              <a:rPr lang="sv-SE" sz="1000" dirty="0" err="1">
                <a:solidFill>
                  <a:schemeClr val="bg1"/>
                </a:solidFill>
              </a:rPr>
              <a:t>HjärtLung</a:t>
            </a:r>
            <a:r>
              <a:rPr lang="sv-SE" sz="1000" dirty="0">
                <a:solidFill>
                  <a:schemeClr val="bg1"/>
                </a:solidFill>
              </a:rPr>
              <a:t>, 2017</a:t>
            </a:r>
          </a:p>
        </p:txBody>
      </p:sp>
    </p:spTree>
    <p:extLst>
      <p:ext uri="{BB962C8B-B14F-4D97-AF65-F5344CB8AC3E}">
        <p14:creationId xmlns:p14="http://schemas.microsoft.com/office/powerpoint/2010/main" val="3962016972"/>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descr="Man tar tablett_SVIKT.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716016" y="1937853"/>
            <a:ext cx="3451956" cy="4933550"/>
          </a:xfrm>
          <a:prstGeom prst="rect">
            <a:avLst/>
          </a:prstGeom>
        </p:spPr>
      </p:pic>
      <p:sp>
        <p:nvSpPr>
          <p:cNvPr id="2" name="Rubrik 1"/>
          <p:cNvSpPr>
            <a:spLocks noGrp="1"/>
          </p:cNvSpPr>
          <p:nvPr>
            <p:ph type="title"/>
          </p:nvPr>
        </p:nvSpPr>
        <p:spPr/>
        <p:txBody>
          <a:bodyPr/>
          <a:lstStyle/>
          <a:p>
            <a:r>
              <a:rPr lang="sv-SE" dirty="0"/>
              <a:t>Läkemedelsföljsamhet – vad är det?</a:t>
            </a:r>
          </a:p>
        </p:txBody>
      </p:sp>
      <p:sp>
        <p:nvSpPr>
          <p:cNvPr id="3" name="Platshållare för innehåll 2"/>
          <p:cNvSpPr>
            <a:spLocks noGrp="1"/>
          </p:cNvSpPr>
          <p:nvPr>
            <p:ph idx="1"/>
          </p:nvPr>
        </p:nvSpPr>
        <p:spPr/>
        <p:txBody>
          <a:bodyPr/>
          <a:lstStyle/>
          <a:p>
            <a:pPr marL="0" indent="0">
              <a:buNone/>
            </a:pPr>
            <a:r>
              <a:rPr lang="sv-SE" b="1" dirty="0">
                <a:solidFill>
                  <a:srgbClr val="CF0540"/>
                </a:solidFill>
              </a:rPr>
              <a:t>Att följa sin läkares ordination:</a:t>
            </a:r>
          </a:p>
          <a:p>
            <a:r>
              <a:rPr lang="sv-SE" dirty="0"/>
              <a:t>Ta samtliga läkemedel</a:t>
            </a:r>
          </a:p>
          <a:p>
            <a:r>
              <a:rPr lang="sv-SE" dirty="0"/>
              <a:t>I rätt dos</a:t>
            </a:r>
          </a:p>
          <a:p>
            <a:r>
              <a:rPr lang="sv-SE" dirty="0"/>
              <a:t>Vid rätt tidpunkt</a:t>
            </a:r>
          </a:p>
        </p:txBody>
      </p:sp>
      <p:sp>
        <p:nvSpPr>
          <p:cNvPr id="4" name="Platshållare för bildnummer 3"/>
          <p:cNvSpPr>
            <a:spLocks noGrp="1"/>
          </p:cNvSpPr>
          <p:nvPr>
            <p:ph type="sldNum" sz="quarter" idx="12"/>
          </p:nvPr>
        </p:nvSpPr>
        <p:spPr>
          <a:xfrm>
            <a:off x="6457950" y="6237312"/>
            <a:ext cx="2057400" cy="365125"/>
          </a:xfrm>
        </p:spPr>
        <p:txBody>
          <a:bodyPr/>
          <a:lstStyle/>
          <a:p>
            <a:pPr>
              <a:defRPr/>
            </a:pPr>
            <a:fld id="{B74DF666-2EDA-42F8-97B9-8BF26EB6871A}" type="slidenum">
              <a:rPr lang="sv-SE" altLang="sv-SE" smtClean="0"/>
              <a:pPr>
                <a:defRPr/>
              </a:pPr>
              <a:t>4</a:t>
            </a:fld>
            <a:endParaRPr lang="sv-SE" altLang="sv-SE" dirty="0"/>
          </a:p>
        </p:txBody>
      </p:sp>
    </p:spTree>
    <p:extLst>
      <p:ext uri="{BB962C8B-B14F-4D97-AF65-F5344CB8AC3E}">
        <p14:creationId xmlns:p14="http://schemas.microsoft.com/office/powerpoint/2010/main" val="3531786587"/>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28650" y="365125"/>
            <a:ext cx="8335838" cy="1325563"/>
          </a:xfrm>
        </p:spPr>
        <p:txBody>
          <a:bodyPr/>
          <a:lstStyle/>
          <a:p>
            <a:r>
              <a:rPr lang="sv-SE" b="1" dirty="0">
                <a:solidFill>
                  <a:schemeClr val="bg1">
                    <a:lumMod val="50000"/>
                  </a:schemeClr>
                </a:solidFill>
              </a:rPr>
              <a:t>Uppgift 1:</a:t>
            </a:r>
            <a:r>
              <a:rPr lang="sv-SE" dirty="0"/>
              <a:t> Följer du läkarens ordination?</a:t>
            </a:r>
          </a:p>
        </p:txBody>
      </p:sp>
      <p:sp>
        <p:nvSpPr>
          <p:cNvPr id="3" name="Platshållare för innehåll 2"/>
          <p:cNvSpPr>
            <a:spLocks noGrp="1"/>
          </p:cNvSpPr>
          <p:nvPr>
            <p:ph idx="1"/>
          </p:nvPr>
        </p:nvSpPr>
        <p:spPr>
          <a:xfrm>
            <a:off x="628650" y="1825625"/>
            <a:ext cx="8263830" cy="4351338"/>
          </a:xfrm>
        </p:spPr>
        <p:txBody>
          <a:bodyPr/>
          <a:lstStyle/>
          <a:p>
            <a:pPr marL="0" indent="0">
              <a:buNone/>
            </a:pPr>
            <a:r>
              <a:rPr lang="sv-SE" b="1" dirty="0">
                <a:solidFill>
                  <a:srgbClr val="CF0540"/>
                </a:solidFill>
              </a:rPr>
              <a:t>Fråga:</a:t>
            </a:r>
          </a:p>
          <a:p>
            <a:pPr marL="0" indent="0">
              <a:buNone/>
            </a:pPr>
            <a:r>
              <a:rPr lang="sv-SE" dirty="0"/>
              <a:t>Hur många tar </a:t>
            </a:r>
            <a:r>
              <a:rPr lang="sv-SE" b="1" dirty="0">
                <a:solidFill>
                  <a:srgbClr val="CF0540"/>
                </a:solidFill>
              </a:rPr>
              <a:t>inte</a:t>
            </a:r>
            <a:r>
              <a:rPr lang="sv-SE" b="1" dirty="0"/>
              <a:t> </a:t>
            </a:r>
            <a:r>
              <a:rPr lang="sv-SE" dirty="0"/>
              <a:t>sina läkemedel enligt läkarens föreskrift?</a:t>
            </a:r>
          </a:p>
          <a:p>
            <a:pPr marL="0" indent="0">
              <a:buNone/>
            </a:pPr>
            <a:r>
              <a:rPr lang="sv-SE" b="1" dirty="0"/>
              <a:t>1. </a:t>
            </a:r>
            <a:r>
              <a:rPr lang="sv-SE" dirty="0"/>
              <a:t>25%     </a:t>
            </a:r>
            <a:r>
              <a:rPr lang="sv-SE" b="1" dirty="0"/>
              <a:t>X. </a:t>
            </a:r>
            <a:r>
              <a:rPr lang="sv-SE" dirty="0"/>
              <a:t>50%     </a:t>
            </a:r>
            <a:r>
              <a:rPr lang="sv-SE" b="1" dirty="0"/>
              <a:t>2. </a:t>
            </a:r>
            <a:r>
              <a:rPr lang="sv-SE" dirty="0"/>
              <a:t>15%</a:t>
            </a:r>
          </a:p>
          <a:p>
            <a:pPr marL="0" indent="0">
              <a:buNone/>
            </a:pPr>
            <a:endParaRPr lang="sv-SE" dirty="0"/>
          </a:p>
          <a:p>
            <a:pPr marL="0" indent="0">
              <a:buNone/>
            </a:pPr>
            <a:r>
              <a:rPr lang="sv-SE" b="1" dirty="0">
                <a:solidFill>
                  <a:srgbClr val="CF0540"/>
                </a:solidFill>
              </a:rPr>
              <a:t>Diskutera:</a:t>
            </a:r>
          </a:p>
          <a:p>
            <a:r>
              <a:rPr lang="sv-SE" dirty="0"/>
              <a:t>Vad finns det för anledningar att inte ta sina läkemedel enligt läkarens föreskrift?</a:t>
            </a:r>
          </a:p>
          <a:p>
            <a:r>
              <a:rPr lang="sv-SE" dirty="0"/>
              <a:t>Får man ändra doseringen själv utifrån dagsform?</a:t>
            </a:r>
          </a:p>
          <a:p>
            <a:endParaRPr lang="sv-SE" dirty="0"/>
          </a:p>
        </p:txBody>
      </p:sp>
      <p:sp>
        <p:nvSpPr>
          <p:cNvPr id="4" name="Platshållare för bildnummer 3"/>
          <p:cNvSpPr>
            <a:spLocks noGrp="1"/>
          </p:cNvSpPr>
          <p:nvPr>
            <p:ph type="sldNum" sz="quarter" idx="12"/>
          </p:nvPr>
        </p:nvSpPr>
        <p:spPr>
          <a:xfrm>
            <a:off x="6457950" y="6237312"/>
            <a:ext cx="2057400" cy="365125"/>
          </a:xfrm>
        </p:spPr>
        <p:txBody>
          <a:bodyPr/>
          <a:lstStyle/>
          <a:p>
            <a:pPr>
              <a:defRPr/>
            </a:pPr>
            <a:fld id="{B74DF666-2EDA-42F8-97B9-8BF26EB6871A}" type="slidenum">
              <a:rPr lang="sv-SE" altLang="sv-SE" smtClean="0"/>
              <a:pPr>
                <a:defRPr/>
              </a:pPr>
              <a:t>5</a:t>
            </a:fld>
            <a:endParaRPr lang="sv-SE" altLang="sv-SE" dirty="0"/>
          </a:p>
        </p:txBody>
      </p:sp>
    </p:spTree>
    <p:extLst>
      <p:ext uri="{BB962C8B-B14F-4D97-AF65-F5344CB8AC3E}">
        <p14:creationId xmlns:p14="http://schemas.microsoft.com/office/powerpoint/2010/main" val="2708159682"/>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87624" y="1825625"/>
            <a:ext cx="6984776" cy="2683495"/>
          </a:xfrm>
        </p:spPr>
        <p:txBody>
          <a:bodyPr/>
          <a:lstStyle/>
          <a:p>
            <a:pPr marL="0" indent="0">
              <a:lnSpc>
                <a:spcPct val="130000"/>
              </a:lnSpc>
              <a:buNone/>
            </a:pPr>
            <a:r>
              <a:rPr lang="en-US" sz="3600" dirty="0"/>
              <a:t>”Drugs don’t work in patients </a:t>
            </a:r>
            <a:br>
              <a:rPr lang="en-US" sz="3600" dirty="0"/>
            </a:br>
            <a:r>
              <a:rPr lang="en-US" sz="3600" dirty="0"/>
              <a:t>who don’t take them.”</a:t>
            </a:r>
            <a:r>
              <a:rPr lang="en-US" sz="3200" i="1" dirty="0"/>
              <a:t> </a:t>
            </a:r>
          </a:p>
          <a:p>
            <a:pPr marL="0" indent="0">
              <a:lnSpc>
                <a:spcPct val="100000"/>
              </a:lnSpc>
              <a:buNone/>
            </a:pPr>
            <a:endParaRPr lang="en-US" dirty="0"/>
          </a:p>
          <a:p>
            <a:pPr marL="0" indent="0" algn="r">
              <a:lnSpc>
                <a:spcPct val="100000"/>
              </a:lnSpc>
              <a:buNone/>
            </a:pPr>
            <a:r>
              <a:rPr lang="en-US" sz="1600" i="1" dirty="0"/>
              <a:t>C. Everett Koop, MD</a:t>
            </a:r>
            <a:endParaRPr lang="sv-SE" sz="1600" i="1" dirty="0"/>
          </a:p>
          <a:p>
            <a:endParaRPr lang="sv-SE" dirty="0"/>
          </a:p>
        </p:txBody>
      </p:sp>
      <p:sp>
        <p:nvSpPr>
          <p:cNvPr id="4" name="Platshållare för bildnummer 3"/>
          <p:cNvSpPr>
            <a:spLocks noGrp="1"/>
          </p:cNvSpPr>
          <p:nvPr>
            <p:ph type="sldNum" sz="quarter" idx="12"/>
          </p:nvPr>
        </p:nvSpPr>
        <p:spPr>
          <a:xfrm>
            <a:off x="6457950" y="6237312"/>
            <a:ext cx="2057400" cy="365125"/>
          </a:xfrm>
        </p:spPr>
        <p:txBody>
          <a:bodyPr/>
          <a:lstStyle/>
          <a:p>
            <a:pPr>
              <a:defRPr/>
            </a:pPr>
            <a:fld id="{B74DF666-2EDA-42F8-97B9-8BF26EB6871A}" type="slidenum">
              <a:rPr lang="sv-SE" altLang="sv-SE" smtClean="0"/>
              <a:pPr>
                <a:defRPr/>
              </a:pPr>
              <a:t>6</a:t>
            </a:fld>
            <a:endParaRPr lang="sv-SE" altLang="sv-SE" dirty="0"/>
          </a:p>
        </p:txBody>
      </p:sp>
    </p:spTree>
    <p:extLst>
      <p:ext uri="{BB962C8B-B14F-4D97-AF65-F5344CB8AC3E}">
        <p14:creationId xmlns:p14="http://schemas.microsoft.com/office/powerpoint/2010/main" val="533829783"/>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objekt 5" descr="IMG_0940_Digitalis.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78927" y="531543"/>
            <a:ext cx="4008140" cy="5344186"/>
          </a:xfrm>
          <a:prstGeom prst="rect">
            <a:avLst/>
          </a:prstGeom>
          <a:ln>
            <a:noFill/>
          </a:ln>
          <a:effectLst>
            <a:outerShdw blurRad="292100" dist="139700" dir="2700000" algn="tl" rotWithShape="0">
              <a:srgbClr val="333333">
                <a:alpha val="65000"/>
              </a:srgbClr>
            </a:outerShdw>
          </a:effectLst>
        </p:spPr>
      </p:pic>
      <p:sp>
        <p:nvSpPr>
          <p:cNvPr id="7" name="Platshållare för bildnummer 3"/>
          <p:cNvSpPr>
            <a:spLocks noGrp="1"/>
          </p:cNvSpPr>
          <p:nvPr>
            <p:ph type="sldNum" sz="quarter" idx="12"/>
          </p:nvPr>
        </p:nvSpPr>
        <p:spPr>
          <a:xfrm>
            <a:off x="6457950" y="6237312"/>
            <a:ext cx="2057400" cy="365125"/>
          </a:xfrm>
        </p:spPr>
        <p:txBody>
          <a:bodyPr/>
          <a:lstStyle/>
          <a:p>
            <a:pPr>
              <a:defRPr/>
            </a:pPr>
            <a:fld id="{B74DF666-2EDA-42F8-97B9-8BF26EB6871A}" type="slidenum">
              <a:rPr lang="sv-SE" altLang="sv-SE" smtClean="0"/>
              <a:pPr>
                <a:defRPr/>
              </a:pPr>
              <a:t>7</a:t>
            </a:fld>
            <a:endParaRPr lang="sv-SE" altLang="sv-SE" dirty="0"/>
          </a:p>
        </p:txBody>
      </p:sp>
    </p:spTree>
    <p:extLst>
      <p:ext uri="{BB962C8B-B14F-4D97-AF65-F5344CB8AC3E}">
        <p14:creationId xmlns:p14="http://schemas.microsoft.com/office/powerpoint/2010/main" val="4013201314"/>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Varför läkemedelsbehandling?</a:t>
            </a:r>
          </a:p>
        </p:txBody>
      </p:sp>
      <p:sp>
        <p:nvSpPr>
          <p:cNvPr id="3" name="Platshållare för innehåll 2"/>
          <p:cNvSpPr>
            <a:spLocks noGrp="1"/>
          </p:cNvSpPr>
          <p:nvPr>
            <p:ph idx="1"/>
          </p:nvPr>
        </p:nvSpPr>
        <p:spPr/>
        <p:txBody>
          <a:bodyPr/>
          <a:lstStyle/>
          <a:p>
            <a:pPr lvl="0" eaLnBrk="1" hangingPunct="1">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pPr>
            <a:r>
              <a:rPr lang="sv-SE" dirty="0"/>
              <a:t>Förbättrar livskvalitén genom att minska symtom och funktionsnedsättning samt ökar livslängden</a:t>
            </a:r>
            <a:endParaRPr lang="sv-SE" altLang="sv-SE" dirty="0">
              <a:latin typeface="Verdana" panose="020B0604030504040204" pitchFamily="34" charset="0"/>
              <a:ea typeface="Verdana" panose="020B0604030504040204" pitchFamily="34" charset="0"/>
              <a:cs typeface="Verdana" panose="020B0604030504040204" pitchFamily="34" charset="0"/>
            </a:endParaRPr>
          </a:p>
          <a:p>
            <a:pPr marL="342900" indent="-342900" eaLnBrk="1" hangingPunct="1">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pPr>
            <a:r>
              <a:rPr lang="sv-SE" dirty="0">
                <a:latin typeface="Verdana" panose="020B0604030504040204" pitchFamily="34" charset="0"/>
                <a:ea typeface="Verdana" panose="020B0604030504040204" pitchFamily="34" charset="0"/>
                <a:cs typeface="Verdana" panose="020B0604030504040204" pitchFamily="34" charset="0"/>
              </a:rPr>
              <a:t>B</a:t>
            </a:r>
            <a:r>
              <a:rPr lang="sv-SE" altLang="sv-SE" dirty="0">
                <a:latin typeface="Verdana" panose="020B0604030504040204" pitchFamily="34" charset="0"/>
                <a:ea typeface="Verdana" panose="020B0604030504040204" pitchFamily="34" charset="0"/>
                <a:cs typeface="Verdana" panose="020B0604030504040204" pitchFamily="34" charset="0"/>
              </a:rPr>
              <a:t>ryter njurarnas negativa hormonaktivering</a:t>
            </a:r>
          </a:p>
          <a:p>
            <a:pPr marL="342900" indent="-342900" eaLnBrk="1" hangingPunct="1">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pPr>
            <a:r>
              <a:rPr lang="sv-SE" altLang="sv-SE" dirty="0">
                <a:latin typeface="Verdana" panose="020B0604030504040204" pitchFamily="34" charset="0"/>
                <a:ea typeface="Verdana" panose="020B0604030504040204" pitchFamily="34" charset="0"/>
                <a:cs typeface="Verdana" panose="020B0604030504040204" pitchFamily="34" charset="0"/>
              </a:rPr>
              <a:t>Förebygger rytmrubbningar </a:t>
            </a:r>
          </a:p>
          <a:p>
            <a:pPr marL="342900" indent="-342900" eaLnBrk="1" hangingPunct="1">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pPr>
            <a:r>
              <a:rPr lang="sv-SE" altLang="sv-SE" dirty="0">
                <a:latin typeface="Verdana" panose="020B0604030504040204" pitchFamily="34" charset="0"/>
                <a:ea typeface="Verdana" panose="020B0604030504040204" pitchFamily="34" charset="0"/>
                <a:cs typeface="Verdana" panose="020B0604030504040204" pitchFamily="34" charset="0"/>
              </a:rPr>
              <a:t>Behandlar andra eventuella sjukdomar</a:t>
            </a:r>
          </a:p>
        </p:txBody>
      </p:sp>
      <p:sp>
        <p:nvSpPr>
          <p:cNvPr id="4" name="Platshållare för bildnummer 3"/>
          <p:cNvSpPr>
            <a:spLocks noGrp="1"/>
          </p:cNvSpPr>
          <p:nvPr>
            <p:ph type="sldNum" sz="quarter" idx="12"/>
          </p:nvPr>
        </p:nvSpPr>
        <p:spPr>
          <a:xfrm>
            <a:off x="6457950" y="6237312"/>
            <a:ext cx="2057400" cy="365125"/>
          </a:xfrm>
        </p:spPr>
        <p:txBody>
          <a:bodyPr/>
          <a:lstStyle/>
          <a:p>
            <a:pPr>
              <a:defRPr/>
            </a:pPr>
            <a:fld id="{B74DF666-2EDA-42F8-97B9-8BF26EB6871A}" type="slidenum">
              <a:rPr lang="sv-SE" altLang="sv-SE" smtClean="0"/>
              <a:pPr>
                <a:defRPr/>
              </a:pPr>
              <a:t>8</a:t>
            </a:fld>
            <a:endParaRPr lang="sv-SE" altLang="sv-SE" dirty="0"/>
          </a:p>
        </p:txBody>
      </p:sp>
    </p:spTree>
    <p:extLst>
      <p:ext uri="{BB962C8B-B14F-4D97-AF65-F5344CB8AC3E}">
        <p14:creationId xmlns:p14="http://schemas.microsoft.com/office/powerpoint/2010/main" val="4098032551"/>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Vanliga läkemedel vid hjärtsvikt</a:t>
            </a:r>
          </a:p>
        </p:txBody>
      </p:sp>
      <p:sp>
        <p:nvSpPr>
          <p:cNvPr id="3" name="Platshållare för innehåll 2"/>
          <p:cNvSpPr>
            <a:spLocks noGrp="1"/>
          </p:cNvSpPr>
          <p:nvPr>
            <p:ph idx="1"/>
          </p:nvPr>
        </p:nvSpPr>
        <p:spPr>
          <a:xfrm>
            <a:off x="628650" y="1772816"/>
            <a:ext cx="7886700" cy="4351338"/>
          </a:xfrm>
        </p:spPr>
        <p:txBody>
          <a:bodyPr/>
          <a:lstStyle/>
          <a:p>
            <a:r>
              <a:rPr lang="sv-SE" dirty="0"/>
              <a:t>ACE-hämmare/A2-blockare</a:t>
            </a:r>
          </a:p>
          <a:p>
            <a:r>
              <a:rPr lang="sv-SE" dirty="0"/>
              <a:t>Betablockerare</a:t>
            </a:r>
          </a:p>
          <a:p>
            <a:r>
              <a:rPr lang="sv-SE" dirty="0" err="1"/>
              <a:t>Angiotensinreceptorantagonister</a:t>
            </a:r>
            <a:r>
              <a:rPr lang="sv-SE" dirty="0"/>
              <a:t> (ARB) </a:t>
            </a:r>
          </a:p>
          <a:p>
            <a:r>
              <a:rPr lang="sv-SE" dirty="0"/>
              <a:t>MRA</a:t>
            </a:r>
          </a:p>
          <a:p>
            <a:r>
              <a:rPr lang="sv-SE" dirty="0"/>
              <a:t>Aldosteronantagonister</a:t>
            </a:r>
          </a:p>
          <a:p>
            <a:r>
              <a:rPr lang="sv-SE" dirty="0" err="1"/>
              <a:t>Neprilysinhämmare</a:t>
            </a:r>
            <a:r>
              <a:rPr lang="sv-SE" dirty="0"/>
              <a:t> </a:t>
            </a:r>
          </a:p>
          <a:p>
            <a:r>
              <a:rPr lang="sv-SE" dirty="0"/>
              <a:t>SGLT2-hämmare</a:t>
            </a:r>
          </a:p>
          <a:p>
            <a:r>
              <a:rPr lang="sv-SE" dirty="0" err="1"/>
              <a:t>Diuretika</a:t>
            </a:r>
            <a:r>
              <a:rPr lang="sv-SE" dirty="0"/>
              <a:t>– 3 typer</a:t>
            </a:r>
          </a:p>
          <a:p>
            <a:r>
              <a:rPr lang="sv-SE" dirty="0"/>
              <a:t>Digitalis och järn</a:t>
            </a:r>
          </a:p>
          <a:p>
            <a:endParaRPr lang="sv-SE" dirty="0"/>
          </a:p>
          <a:p>
            <a:endParaRPr lang="sv-SE" dirty="0"/>
          </a:p>
        </p:txBody>
      </p:sp>
      <p:sp>
        <p:nvSpPr>
          <p:cNvPr id="6" name="Platshållare för bildnummer 3"/>
          <p:cNvSpPr>
            <a:spLocks noGrp="1"/>
          </p:cNvSpPr>
          <p:nvPr>
            <p:ph type="sldNum" sz="quarter" idx="12"/>
          </p:nvPr>
        </p:nvSpPr>
        <p:spPr>
          <a:xfrm>
            <a:off x="6457950" y="6237312"/>
            <a:ext cx="2057400" cy="365125"/>
          </a:xfrm>
        </p:spPr>
        <p:txBody>
          <a:bodyPr/>
          <a:lstStyle/>
          <a:p>
            <a:pPr>
              <a:defRPr/>
            </a:pPr>
            <a:fld id="{B74DF666-2EDA-42F8-97B9-8BF26EB6871A}" type="slidenum">
              <a:rPr lang="sv-SE" altLang="sv-SE" smtClean="0"/>
              <a:pPr>
                <a:defRPr/>
              </a:pPr>
              <a:t>9</a:t>
            </a:fld>
            <a:endParaRPr lang="sv-SE" altLang="sv-SE" dirty="0"/>
          </a:p>
        </p:txBody>
      </p:sp>
    </p:spTree>
    <p:extLst>
      <p:ext uri="{BB962C8B-B14F-4D97-AF65-F5344CB8AC3E}">
        <p14:creationId xmlns:p14="http://schemas.microsoft.com/office/powerpoint/2010/main" val="2017040540"/>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7C84AB563E8D294D9657D29953D49B20" ma:contentTypeVersion="0" ma:contentTypeDescription="Skapa ett nytt dokument." ma:contentTypeScope="" ma:versionID="5adbf2287b04f9e78f33e48d19e06e37">
  <xsd:schema xmlns:xsd="http://www.w3.org/2001/XMLSchema" xmlns:xs="http://www.w3.org/2001/XMLSchema" xmlns:p="http://schemas.microsoft.com/office/2006/metadata/properties" targetNamespace="http://schemas.microsoft.com/office/2006/metadata/properties" ma:root="true" ma:fieldsID="c73015881dbdfc28186a43cf46a6541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0392626-D0B6-4D05-8053-086D5BC56EE3}">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9E8B4CBA-9F76-463C-BAD1-B454AA179209}">
  <ds:schemaRefs>
    <ds:schemaRef ds:uri="http://schemas.microsoft.com/sharepoint/v3/contenttype/forms"/>
  </ds:schemaRefs>
</ds:datastoreItem>
</file>

<file path=customXml/itemProps3.xml><?xml version="1.0" encoding="utf-8"?>
<ds:datastoreItem xmlns:ds="http://schemas.openxmlformats.org/officeDocument/2006/customXml" ds:itemID="{4D712832-D311-4C40-B2AB-59DA08975A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8180</TotalTime>
  <Words>4724</Words>
  <Application>Microsoft Macintosh PowerPoint</Application>
  <PresentationFormat>Bildspel på skärmen (4:3)</PresentationFormat>
  <Paragraphs>684</Paragraphs>
  <Slides>32</Slides>
  <Notes>32</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32</vt:i4>
      </vt:variant>
    </vt:vector>
  </HeadingPairs>
  <TitlesOfParts>
    <vt:vector size="39" baseType="lpstr">
      <vt:lpstr>Arial</vt:lpstr>
      <vt:lpstr>Calibri</vt:lpstr>
      <vt:lpstr>Calibri Light</vt:lpstr>
      <vt:lpstr>Chalkduster</vt:lpstr>
      <vt:lpstr>Comic Sans MS</vt:lpstr>
      <vt:lpstr>Verdana</vt:lpstr>
      <vt:lpstr>Office-tema</vt:lpstr>
      <vt:lpstr>PowerPoint-presentation</vt:lpstr>
      <vt:lpstr>Träff 2. Leva med hjärtsvikt</vt:lpstr>
      <vt:lpstr>Läkemedel vid hjärtsvikt</vt:lpstr>
      <vt:lpstr>Läkemedelsföljsamhet – vad är det?</vt:lpstr>
      <vt:lpstr>Uppgift 1: Följer du läkarens ordination?</vt:lpstr>
      <vt:lpstr>PowerPoint-presentation</vt:lpstr>
      <vt:lpstr>PowerPoint-presentation</vt:lpstr>
      <vt:lpstr>Varför läkemedelsbehandling?</vt:lpstr>
      <vt:lpstr>Vanliga läkemedel vid hjärtsvikt</vt:lpstr>
      <vt:lpstr> Positiva framsteg </vt:lpstr>
      <vt:lpstr>Egenvård</vt:lpstr>
      <vt:lpstr>Hjälp ditt hjärta genom att inte röka</vt:lpstr>
      <vt:lpstr>Uppgift 2: Sant och falskt om rökning</vt:lpstr>
      <vt:lpstr>Om kroppen samlar vätska</vt:lpstr>
      <vt:lpstr>Väg dig varje dag</vt:lpstr>
      <vt:lpstr>Läkare kan förskriva vätskerestriktion</vt:lpstr>
      <vt:lpstr>Uppgift 3: Karl får goda råd</vt:lpstr>
      <vt:lpstr>Håll dig frisk!</vt:lpstr>
      <vt:lpstr>När orken inte räcker</vt:lpstr>
      <vt:lpstr> Ta hand om dig själv = egenvård  </vt:lpstr>
      <vt:lpstr>Resor</vt:lpstr>
      <vt:lpstr>Att resa kan göra gott för själen</vt:lpstr>
      <vt:lpstr>Känslor i vardagen</vt:lpstr>
      <vt:lpstr>Känslor – en del av vardagen</vt:lpstr>
      <vt:lpstr>Stress – känns det som du inte räcker till?</vt:lpstr>
      <vt:lpstr>Normala tecken på oro och nedstämdhet</vt:lpstr>
      <vt:lpstr>När oro blir till ångest</vt:lpstr>
      <vt:lpstr>När nedstämdhet blir till depression</vt:lpstr>
      <vt:lpstr>Behandling gör att man mår bättre!</vt:lpstr>
      <vt:lpstr>Planera för balans och bra dagar</vt:lpstr>
      <vt:lpstr>Uppgift 4: Min plan för att må bra</vt:lpstr>
      <vt:lpstr>Till sist: Tankar för dagen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Anki HJ</dc:creator>
  <cp:lastModifiedBy>Lisa Lidgren</cp:lastModifiedBy>
  <cp:revision>547</cp:revision>
  <cp:lastPrinted>2024-05-28T11:54:59Z</cp:lastPrinted>
  <dcterms:created xsi:type="dcterms:W3CDTF">2007-11-23T10:11:16Z</dcterms:created>
  <dcterms:modified xsi:type="dcterms:W3CDTF">2024-05-28T11:55:48Z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0x0101007C84AB563E8D294D9657D29953D49B20</vt:lpwstr>
  </property>
</Properties>
</file>